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9" r:id="rId4"/>
    <p:sldId id="264" r:id="rId5"/>
    <p:sldId id="265" r:id="rId6"/>
    <p:sldId id="266" r:id="rId7"/>
    <p:sldId id="267" r:id="rId8"/>
    <p:sldId id="268" r:id="rId9"/>
    <p:sldId id="326" r:id="rId10"/>
    <p:sldId id="269" r:id="rId11"/>
    <p:sldId id="270" r:id="rId12"/>
    <p:sldId id="271" r:id="rId13"/>
    <p:sldId id="272" r:id="rId14"/>
    <p:sldId id="273" r:id="rId15"/>
    <p:sldId id="274" r:id="rId16"/>
    <p:sldId id="329" r:id="rId17"/>
    <p:sldId id="330" r:id="rId18"/>
    <p:sldId id="331" r:id="rId19"/>
    <p:sldId id="333" r:id="rId20"/>
    <p:sldId id="332" r:id="rId21"/>
    <p:sldId id="334" r:id="rId22"/>
    <p:sldId id="328" r:id="rId23"/>
    <p:sldId id="277" r:id="rId24"/>
    <p:sldId id="278" r:id="rId25"/>
    <p:sldId id="279" r:id="rId26"/>
    <p:sldId id="280" r:id="rId27"/>
    <p:sldId id="283" r:id="rId28"/>
    <p:sldId id="284" r:id="rId29"/>
    <p:sldId id="288" r:id="rId30"/>
    <p:sldId id="289" r:id="rId31"/>
    <p:sldId id="290" r:id="rId32"/>
    <p:sldId id="291" r:id="rId33"/>
    <p:sldId id="296" r:id="rId34"/>
    <p:sldId id="297" r:id="rId35"/>
    <p:sldId id="300" r:id="rId36"/>
    <p:sldId id="301" r:id="rId37"/>
    <p:sldId id="302" r:id="rId38"/>
    <p:sldId id="303" r:id="rId39"/>
    <p:sldId id="335" r:id="rId40"/>
    <p:sldId id="336" r:id="rId41"/>
    <p:sldId id="337" r:id="rId42"/>
    <p:sldId id="338" r:id="rId43"/>
    <p:sldId id="339" r:id="rId44"/>
    <p:sldId id="340" r:id="rId45"/>
    <p:sldId id="305" r:id="rId46"/>
    <p:sldId id="306" r:id="rId47"/>
    <p:sldId id="307" r:id="rId48"/>
    <p:sldId id="308" r:id="rId49"/>
    <p:sldId id="309" r:id="rId50"/>
    <p:sldId id="310" r:id="rId51"/>
    <p:sldId id="311" r:id="rId52"/>
    <p:sldId id="312" r:id="rId53"/>
    <p:sldId id="327"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41" r:id="rId68"/>
    <p:sldId id="342" r:id="rId69"/>
    <p:sldId id="343" r:id="rId70"/>
    <p:sldId id="344" r:id="rId71"/>
    <p:sldId id="345" r:id="rId72"/>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00"/>
    <a:srgbClr val="FF3399"/>
    <a:srgbClr val="FF0066"/>
    <a:srgbClr val="FF0000"/>
    <a:srgbClr val="ECCA22"/>
    <a:srgbClr val="E3D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3204"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76B0335-774E-4513-9FF2-75132E927BED}" type="slidenum">
              <a:rPr lang="en-US" altLang="en-US"/>
              <a:pPr/>
              <a:t>‹#›</a:t>
            </a:fld>
            <a:endParaRPr lang="en-US" altLang="en-US"/>
          </a:p>
        </p:txBody>
      </p:sp>
    </p:spTree>
    <p:extLst>
      <p:ext uri="{BB962C8B-B14F-4D97-AF65-F5344CB8AC3E}">
        <p14:creationId xmlns:p14="http://schemas.microsoft.com/office/powerpoint/2010/main" val="4042556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A6089-F32D-432B-B790-1D4A0066E79C}" type="slidenum">
              <a:rPr lang="en-US" altLang="en-US"/>
              <a:pPr/>
              <a:t>54</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en-US"/>
              <a:t>	</a:t>
            </a:r>
          </a:p>
        </p:txBody>
      </p:sp>
    </p:spTree>
    <p:extLst>
      <p:ext uri="{BB962C8B-B14F-4D97-AF65-F5344CB8AC3E}">
        <p14:creationId xmlns:p14="http://schemas.microsoft.com/office/powerpoint/2010/main" val="93891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9331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54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31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74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8074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16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19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8797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52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8274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64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2.xml"/><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433%20Resource.PPT" TargetMode="External"/><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0" name="Picture 26" descr="Life 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lsback">
            <a:hlinkClick r:id="" action="ppaction://hlinkshowjump?jump=previousslide"/>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38600" y="6324600"/>
            <a:ext cx="300038"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schapter resources">
            <a:hlinkClick r:id="rId15" action="ppaction://hlinkpres?slideindex=1&amp;slidetitl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66875" y="6326188"/>
            <a:ext cx="1685925" cy="30321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lshelp button">
            <a:hlinkClick r:id="" action="ppaction://noaction"/>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627697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shome">
            <a:hlinkClick r:id="rId18" action="ppaction://hlinksldjump"/>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19600" y="6329363"/>
            <a:ext cx="304800" cy="300037"/>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lsnext">
            <a:hlinkClick r:id="" action="ppaction://hlinkshowjump?jump=nextslide"/>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800600" y="6327775"/>
            <a:ext cx="304800"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send">
            <a:hlinkClick r:id="" action="ppaction://noaction"/>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201025" y="6288088"/>
            <a:ext cx="501650" cy="446087"/>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5.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1.xml"/><Relationship Id="rId1" Type="http://schemas.openxmlformats.org/officeDocument/2006/relationships/video" Target="file:///C:\WINDOWS\Desktop\Life%20Science\433%20PPT\LS0492AA.avi" TargetMode="External"/><Relationship Id="rId5" Type="http://schemas.openxmlformats.org/officeDocument/2006/relationships/image" Target="../media/image20.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9.wav"/><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1.wav"/><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4.wav"/><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5.wav"/><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GLS_8617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23900"/>
            <a:ext cx="3987800" cy="506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3400" y="12192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a:t>
            </a:r>
            <a:r>
              <a:rPr lang="en-US" altLang="en-US" b="1">
                <a:solidFill>
                  <a:srgbClr val="FF3399"/>
                </a:solidFill>
                <a:latin typeface="Times New Roman" panose="02020603050405020304" pitchFamily="18" charset="0"/>
              </a:rPr>
              <a:t>population</a:t>
            </a:r>
            <a:r>
              <a:rPr lang="en-US" altLang="en-US">
                <a:latin typeface="Times New Roman" panose="02020603050405020304" pitchFamily="18" charset="0"/>
              </a:rPr>
              <a:t> is made up of all organisms of the same species that live in an area at the same time.</a:t>
            </a:r>
          </a:p>
        </p:txBody>
      </p:sp>
      <p:sp>
        <p:nvSpPr>
          <p:cNvPr id="109571" name="Text Box 3"/>
          <p:cNvSpPr txBox="1">
            <a:spLocks noChangeArrowheads="1"/>
          </p:cNvSpPr>
          <p:nvPr/>
        </p:nvSpPr>
        <p:spPr bwMode="auto">
          <a:xfrm>
            <a:off x="1593850" y="633413"/>
            <a:ext cx="2495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Populations</a:t>
            </a:r>
          </a:p>
        </p:txBody>
      </p:sp>
      <p:sp>
        <p:nvSpPr>
          <p:cNvPr id="10957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9574"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pic>
        <p:nvPicPr>
          <p:cNvPr id="109575" name="Picture 7" descr="MiddleSchoolAudio">
            <a:hlinkClick r:id="" action="ppaction://noaction">
              <a:snd r:embed="rId2" name="LS43304.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2181225"/>
            <a:ext cx="393700" cy="368300"/>
          </a:xfrm>
          <a:prstGeom prst="rect">
            <a:avLst/>
          </a:prstGeom>
          <a:noFill/>
          <a:extLst>
            <a:ext uri="{909E8E84-426E-40DD-AFC4-6F175D3DCCD1}">
              <a14:hiddenFill xmlns:a14="http://schemas.microsoft.com/office/drawing/2010/main">
                <a:solidFill>
                  <a:srgbClr val="FFFFFF"/>
                </a:solidFill>
              </a14:hiddenFill>
            </a:ext>
          </a:extLst>
        </p:spPr>
      </p:pic>
      <p:sp>
        <p:nvSpPr>
          <p:cNvPr id="109576" name="Text Box 8"/>
          <p:cNvSpPr txBox="1">
            <a:spLocks noChangeArrowheads="1"/>
          </p:cNvSpPr>
          <p:nvPr/>
        </p:nvSpPr>
        <p:spPr bwMode="auto">
          <a:xfrm>
            <a:off x="533400" y="2667000"/>
            <a:ext cx="27432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Clr>
                <a:schemeClr val="tx1"/>
              </a:buClr>
              <a:buFontTx/>
              <a:buChar char="•"/>
            </a:pPr>
            <a:r>
              <a:rPr lang="en-US" altLang="en-US">
                <a:latin typeface="Times New Roman" panose="02020603050405020304" pitchFamily="18" charset="0"/>
              </a:rPr>
              <a:t>For example, all the bison in a prairie ecosystem are one population. </a:t>
            </a:r>
          </a:p>
        </p:txBody>
      </p:sp>
      <p:pic>
        <p:nvPicPr>
          <p:cNvPr id="109579" name="Picture 11" descr="slide-08 buffa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90800"/>
            <a:ext cx="5029200" cy="3230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ox(out)">
                                      <p:cBhvr>
                                        <p:cTn id="7" dur="500"/>
                                        <p:tgtEl>
                                          <p:spTgt spid="10957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09575"/>
                                        </p:tgtEl>
                                        <p:attrNameLst>
                                          <p:attrName>style.visibility</p:attrName>
                                        </p:attrNameLst>
                                      </p:cBhvr>
                                      <p:to>
                                        <p:strVal val="visible"/>
                                      </p:to>
                                    </p:set>
                                    <p:animEffect transition="in" filter="box(out)">
                                      <p:cBhvr>
                                        <p:cTn id="11" dur="500"/>
                                        <p:tgtEl>
                                          <p:spTgt spid="1095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09576"/>
                                        </p:tgtEl>
                                        <p:attrNameLst>
                                          <p:attrName>style.visibility</p:attrName>
                                        </p:attrNameLst>
                                      </p:cBhvr>
                                      <p:to>
                                        <p:strVal val="visible"/>
                                      </p:to>
                                    </p:set>
                                    <p:animEffect transition="in" filter="box(out)">
                                      <p:cBhvr>
                                        <p:cTn id="16" dur="500"/>
                                        <p:tgtEl>
                                          <p:spTgt spid="109576"/>
                                        </p:tgtEl>
                                      </p:cBhvr>
                                    </p:animEffec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109579"/>
                                        </p:tgtEl>
                                        <p:attrNameLst>
                                          <p:attrName>style.visibility</p:attrName>
                                        </p:attrNameLst>
                                      </p:cBhvr>
                                      <p:to>
                                        <p:strVal val="visible"/>
                                      </p:to>
                                    </p:set>
                                    <p:animEffect transition="in" filter="box(out)">
                                      <p:cBhvr>
                                        <p:cTn id="20" dur="500"/>
                                        <p:tgtEl>
                                          <p:spTgt spid="109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533400" y="14700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All the cowbirds in this ecosystem make up a different population. </a:t>
            </a:r>
          </a:p>
        </p:txBody>
      </p:sp>
      <p:sp>
        <p:nvSpPr>
          <p:cNvPr id="11059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10598"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10600" name="Text Box 8"/>
          <p:cNvSpPr txBox="1">
            <a:spLocks noChangeArrowheads="1"/>
          </p:cNvSpPr>
          <p:nvPr/>
        </p:nvSpPr>
        <p:spPr bwMode="auto">
          <a:xfrm>
            <a:off x="533400" y="27654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Clr>
                <a:schemeClr val="tx1"/>
              </a:buClr>
              <a:buFontTx/>
              <a:buChar char="•"/>
            </a:pPr>
            <a:r>
              <a:rPr lang="en-US" altLang="en-US">
                <a:latin typeface="Times New Roman" panose="02020603050405020304" pitchFamily="18" charset="0"/>
              </a:rPr>
              <a:t>The grasshoppers make up yet another population.</a:t>
            </a:r>
          </a:p>
        </p:txBody>
      </p:sp>
      <p:sp>
        <p:nvSpPr>
          <p:cNvPr id="110601" name="Text Box 9"/>
          <p:cNvSpPr txBox="1">
            <a:spLocks noChangeArrowheads="1"/>
          </p:cNvSpPr>
          <p:nvPr/>
        </p:nvSpPr>
        <p:spPr bwMode="auto">
          <a:xfrm>
            <a:off x="533400" y="40608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Ecologists often study how populations interact. </a:t>
            </a:r>
          </a:p>
        </p:txBody>
      </p:sp>
      <p:sp>
        <p:nvSpPr>
          <p:cNvPr id="110602" name="Text Box 10"/>
          <p:cNvSpPr txBox="1">
            <a:spLocks noChangeArrowheads="1"/>
          </p:cNvSpPr>
          <p:nvPr/>
        </p:nvSpPr>
        <p:spPr bwMode="auto">
          <a:xfrm>
            <a:off x="1593850" y="633413"/>
            <a:ext cx="2495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ox(out)">
                                      <p:cBhvr>
                                        <p:cTn id="7" dur="5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0600"/>
                                        </p:tgtEl>
                                        <p:attrNameLst>
                                          <p:attrName>style.visibility</p:attrName>
                                        </p:attrNameLst>
                                      </p:cBhvr>
                                      <p:to>
                                        <p:strVal val="visible"/>
                                      </p:to>
                                    </p:set>
                                    <p:animEffect transition="in" filter="box(out)">
                                      <p:cBhvr>
                                        <p:cTn id="12" dur="500"/>
                                        <p:tgtEl>
                                          <p:spTgt spid="1106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0601"/>
                                        </p:tgtEl>
                                        <p:attrNameLst>
                                          <p:attrName>style.visibility</p:attrName>
                                        </p:attrNameLst>
                                      </p:cBhvr>
                                      <p:to>
                                        <p:strVal val="visible"/>
                                      </p:to>
                                    </p:set>
                                    <p:animEffect transition="in" filter="box(out)">
                                      <p:cBhvr>
                                        <p:cTn id="17" dur="500"/>
                                        <p:tgtEl>
                                          <p:spTgt spid="110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600" grpId="0"/>
      <p:bldP spid="1106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533400" y="15462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a:t>
            </a:r>
            <a:r>
              <a:rPr lang="en-US" altLang="en-US" b="1">
                <a:solidFill>
                  <a:srgbClr val="FF3399"/>
                </a:solidFill>
                <a:latin typeface="Times New Roman" panose="02020603050405020304" pitchFamily="18" charset="0"/>
              </a:rPr>
              <a:t>community</a:t>
            </a:r>
            <a:r>
              <a:rPr lang="en-US" altLang="en-US">
                <a:latin typeface="Times New Roman" panose="02020603050405020304" pitchFamily="18" charset="0"/>
              </a:rPr>
              <a:t> is all the populations of all species living in an ecosystem. </a:t>
            </a:r>
          </a:p>
        </p:txBody>
      </p:sp>
      <p:sp>
        <p:nvSpPr>
          <p:cNvPr id="11162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11622"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pic>
        <p:nvPicPr>
          <p:cNvPr id="111625" name="Picture 9" descr="MiddleSchoolAudio">
            <a:hlinkClick r:id="" action="ppaction://noaction">
              <a:snd r:embed="rId2" name="LS43305.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2070100"/>
            <a:ext cx="393700" cy="368300"/>
          </a:xfrm>
          <a:prstGeom prst="rect">
            <a:avLst/>
          </a:prstGeom>
          <a:noFill/>
          <a:extLst>
            <a:ext uri="{909E8E84-426E-40DD-AFC4-6F175D3DCCD1}">
              <a14:hiddenFill xmlns:a14="http://schemas.microsoft.com/office/drawing/2010/main">
                <a:solidFill>
                  <a:srgbClr val="FFFFFF"/>
                </a:solidFill>
              </a14:hiddenFill>
            </a:ext>
          </a:extLst>
        </p:spPr>
      </p:pic>
      <p:sp>
        <p:nvSpPr>
          <p:cNvPr id="111626" name="Text Box 10"/>
          <p:cNvSpPr txBox="1">
            <a:spLocks noChangeArrowheads="1"/>
          </p:cNvSpPr>
          <p:nvPr/>
        </p:nvSpPr>
        <p:spPr bwMode="auto">
          <a:xfrm>
            <a:off x="533400" y="29368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 arctic community might include populations of fish, seals that eat fish, and polar bears that hunt and eat seals. </a:t>
            </a:r>
          </a:p>
        </p:txBody>
      </p:sp>
      <p:sp>
        <p:nvSpPr>
          <p:cNvPr id="111627" name="Text Box 11"/>
          <p:cNvSpPr txBox="1">
            <a:spLocks noChangeArrowheads="1"/>
          </p:cNvSpPr>
          <p:nvPr/>
        </p:nvSpPr>
        <p:spPr bwMode="auto">
          <a:xfrm>
            <a:off x="1593850" y="633413"/>
            <a:ext cx="2495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box(out)">
                                      <p:cBhvr>
                                        <p:cTn id="7" dur="500"/>
                                        <p:tgtEl>
                                          <p:spTgt spid="11161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box(out)">
                                      <p:cBhvr>
                                        <p:cTn id="11" dur="500"/>
                                        <p:tgtEl>
                                          <p:spTgt spid="1116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1626"/>
                                        </p:tgtEl>
                                        <p:attrNameLst>
                                          <p:attrName>style.visibility</p:attrName>
                                        </p:attrNameLst>
                                      </p:cBhvr>
                                      <p:to>
                                        <p:strVal val="visible"/>
                                      </p:to>
                                    </p:set>
                                    <p:animEffect transition="in" filter="box(out)">
                                      <p:cBhvr>
                                        <p:cTn id="16" dur="500"/>
                                        <p:tgtEl>
                                          <p:spTgt spid="11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12646"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12648" name="Text Box 8"/>
          <p:cNvSpPr txBox="1">
            <a:spLocks noChangeArrowheads="1"/>
          </p:cNvSpPr>
          <p:nvPr/>
        </p:nvSpPr>
        <p:spPr bwMode="auto">
          <a:xfrm>
            <a:off x="533400" y="1184275"/>
            <a:ext cx="8229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This figure shows how organisms, populations, communities, and ecosystems are related. </a:t>
            </a:r>
          </a:p>
        </p:txBody>
      </p:sp>
      <p:pic>
        <p:nvPicPr>
          <p:cNvPr id="112650" name="Picture 10" descr="im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2238375"/>
            <a:ext cx="5372100" cy="3629025"/>
          </a:xfrm>
          <a:prstGeom prst="rect">
            <a:avLst/>
          </a:prstGeom>
          <a:noFill/>
          <a:extLst>
            <a:ext uri="{909E8E84-426E-40DD-AFC4-6F175D3DCCD1}">
              <a14:hiddenFill xmlns:a14="http://schemas.microsoft.com/office/drawing/2010/main">
                <a:solidFill>
                  <a:srgbClr val="FFFFFF"/>
                </a:solidFill>
              </a14:hiddenFill>
            </a:ext>
          </a:extLst>
        </p:spPr>
      </p:pic>
      <p:sp>
        <p:nvSpPr>
          <p:cNvPr id="112651" name="Text Box 11"/>
          <p:cNvSpPr txBox="1">
            <a:spLocks noChangeArrowheads="1"/>
          </p:cNvSpPr>
          <p:nvPr/>
        </p:nvSpPr>
        <p:spPr bwMode="auto">
          <a:xfrm>
            <a:off x="1593850" y="633413"/>
            <a:ext cx="2495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box(out)">
                                      <p:cBhvr>
                                        <p:cTn id="7" dur="500"/>
                                        <p:tgtEl>
                                          <p:spTgt spid="1126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650"/>
                                        </p:tgtEl>
                                        <p:attrNameLst>
                                          <p:attrName>style.visibility</p:attrName>
                                        </p:attrNameLst>
                                      </p:cBhvr>
                                      <p:to>
                                        <p:strVal val="visible"/>
                                      </p:to>
                                    </p:set>
                                    <p:animEffect transition="in" filter="box(out)">
                                      <p:cBhvr>
                                        <p:cTn id="12" dur="5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533400" y="137795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Each organism in an ecosystem needs a place to live.</a:t>
            </a:r>
          </a:p>
        </p:txBody>
      </p:sp>
      <p:sp>
        <p:nvSpPr>
          <p:cNvPr id="11366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13670"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13671" name="Text Box 7"/>
          <p:cNvSpPr txBox="1">
            <a:spLocks noChangeArrowheads="1"/>
          </p:cNvSpPr>
          <p:nvPr/>
        </p:nvSpPr>
        <p:spPr bwMode="auto">
          <a:xfrm>
            <a:off x="533400" y="25749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place in which an organism lives is called its </a:t>
            </a:r>
            <a:r>
              <a:rPr lang="en-US" altLang="en-US" b="1">
                <a:solidFill>
                  <a:srgbClr val="FF3399"/>
                </a:solidFill>
                <a:latin typeface="Times New Roman" panose="02020603050405020304" pitchFamily="18" charset="0"/>
              </a:rPr>
              <a:t>habitat</a:t>
            </a:r>
            <a:r>
              <a:rPr lang="en-US" altLang="en-US">
                <a:latin typeface="Times New Roman" panose="02020603050405020304" pitchFamily="18" charset="0"/>
              </a:rPr>
              <a:t>.</a:t>
            </a:r>
          </a:p>
        </p:txBody>
      </p:sp>
      <p:sp>
        <p:nvSpPr>
          <p:cNvPr id="113672" name="Text Box 8"/>
          <p:cNvSpPr txBox="1">
            <a:spLocks noChangeArrowheads="1"/>
          </p:cNvSpPr>
          <p:nvPr/>
        </p:nvSpPr>
        <p:spPr bwMode="auto">
          <a:xfrm>
            <a:off x="533400" y="37179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 organism’s habitat provides the kinds of food and shelter, the temperature, and the amount of moisture the organism needs to survive. </a:t>
            </a:r>
          </a:p>
        </p:txBody>
      </p:sp>
      <p:pic>
        <p:nvPicPr>
          <p:cNvPr id="113673" name="Picture 9" descr="MiddleSchoolAudio">
            <a:hlinkClick r:id="" action="ppaction://noaction">
              <a:snd r:embed="rId2" name="LS43306.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136900"/>
            <a:ext cx="393700" cy="368300"/>
          </a:xfrm>
          <a:prstGeom prst="rect">
            <a:avLst/>
          </a:prstGeom>
          <a:noFill/>
          <a:extLst>
            <a:ext uri="{909E8E84-426E-40DD-AFC4-6F175D3DCCD1}">
              <a14:hiddenFill xmlns:a14="http://schemas.microsoft.com/office/drawing/2010/main">
                <a:solidFill>
                  <a:srgbClr val="FFFFFF"/>
                </a:solidFill>
              </a14:hiddenFill>
            </a:ext>
          </a:extLst>
        </p:spPr>
      </p:pic>
      <p:sp>
        <p:nvSpPr>
          <p:cNvPr id="113674" name="Text Box 10"/>
          <p:cNvSpPr txBox="1">
            <a:spLocks noChangeArrowheads="1"/>
          </p:cNvSpPr>
          <p:nvPr/>
        </p:nvSpPr>
        <p:spPr bwMode="auto">
          <a:xfrm>
            <a:off x="1593850" y="685800"/>
            <a:ext cx="1860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Habitats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ox(out)">
                                      <p:cBhvr>
                                        <p:cTn id="7" dur="5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3671"/>
                                        </p:tgtEl>
                                        <p:attrNameLst>
                                          <p:attrName>style.visibility</p:attrName>
                                        </p:attrNameLst>
                                      </p:cBhvr>
                                      <p:to>
                                        <p:strVal val="visible"/>
                                      </p:to>
                                    </p:set>
                                    <p:animEffect transition="in" filter="box(out)">
                                      <p:cBhvr>
                                        <p:cTn id="12" dur="500"/>
                                        <p:tgtEl>
                                          <p:spTgt spid="113671"/>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13673"/>
                                        </p:tgtEl>
                                        <p:attrNameLst>
                                          <p:attrName>style.visibility</p:attrName>
                                        </p:attrNameLst>
                                      </p:cBhvr>
                                      <p:to>
                                        <p:strVal val="visible"/>
                                      </p:to>
                                    </p:set>
                                    <p:animEffect transition="in" filter="box(out)">
                                      <p:cBhvr>
                                        <p:cTn id="16" dur="500"/>
                                        <p:tgtEl>
                                          <p:spTgt spid="1136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13672"/>
                                        </p:tgtEl>
                                        <p:attrNameLst>
                                          <p:attrName>style.visibility</p:attrName>
                                        </p:attrNameLst>
                                      </p:cBhvr>
                                      <p:to>
                                        <p:strVal val="visible"/>
                                      </p:to>
                                    </p:set>
                                    <p:animEffect transition="in" filter="box(out)">
                                      <p:cBhvr>
                                        <p:cTn id="21"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71" grpId="0"/>
      <p:bldP spid="1136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33400" y="13176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salamander’s habitat is the forest floor, beneath fallen leaves and twigs. </a:t>
            </a:r>
          </a:p>
        </p:txBody>
      </p:sp>
      <p:sp>
        <p:nvSpPr>
          <p:cNvPr id="114691" name="Text Box 3"/>
          <p:cNvSpPr txBox="1">
            <a:spLocks noChangeArrowheads="1"/>
          </p:cNvSpPr>
          <p:nvPr/>
        </p:nvSpPr>
        <p:spPr bwMode="auto">
          <a:xfrm>
            <a:off x="1593850" y="685800"/>
            <a:ext cx="1860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Habitats</a:t>
            </a:r>
          </a:p>
        </p:txBody>
      </p:sp>
      <p:sp>
        <p:nvSpPr>
          <p:cNvPr id="11469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14694"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14695" name="Text Box 7"/>
          <p:cNvSpPr txBox="1">
            <a:spLocks noChangeArrowheads="1"/>
          </p:cNvSpPr>
          <p:nvPr/>
        </p:nvSpPr>
        <p:spPr bwMode="auto">
          <a:xfrm>
            <a:off x="5334000" y="2841625"/>
            <a:ext cx="3200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Salamanders avoid sunlight and seek damp, dark places. </a:t>
            </a:r>
          </a:p>
        </p:txBody>
      </p:sp>
      <p:pic>
        <p:nvPicPr>
          <p:cNvPr id="114699" name="Picture 11" descr="slide-13 sala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1413"/>
            <a:ext cx="4495800" cy="345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4699"/>
                                        </p:tgtEl>
                                        <p:attrNameLst>
                                          <p:attrName>style.visibility</p:attrName>
                                        </p:attrNameLst>
                                      </p:cBhvr>
                                      <p:to>
                                        <p:strVal val="visible"/>
                                      </p:to>
                                    </p:set>
                                    <p:animEffect transition="in" filter="box(out)">
                                      <p:cBhvr>
                                        <p:cTn id="11" dur="500"/>
                                        <p:tgtEl>
                                          <p:spTgt spid="1146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4695"/>
                                        </p:tgtEl>
                                        <p:attrNameLst>
                                          <p:attrName>style.visibility</p:attrName>
                                        </p:attrNameLst>
                                      </p:cBhvr>
                                      <p:to>
                                        <p:strVal val="visible"/>
                                      </p:to>
                                    </p:set>
                                    <p:animEffect transition="in" filter="box(out)">
                                      <p:cBhvr>
                                        <p:cTn id="16"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1682750" y="685800"/>
            <a:ext cx="22796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1</a:t>
            </a:r>
          </a:p>
        </p:txBody>
      </p:sp>
      <p:sp>
        <p:nvSpPr>
          <p:cNvPr id="176132"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76133" name="Text Box 5"/>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
        <p:nvSpPr>
          <p:cNvPr id="176137" name="Text Box 9"/>
          <p:cNvSpPr txBox="1">
            <a:spLocks noChangeArrowheads="1"/>
          </p:cNvSpPr>
          <p:nvPr/>
        </p:nvSpPr>
        <p:spPr bwMode="auto">
          <a:xfrm>
            <a:off x="517525" y="1463675"/>
            <a:ext cx="8093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Earth’s _____ includes the top part of Earth’s crust, all the waters covering Earth’s surface, and the atmosphere surrounding Earth.</a:t>
            </a:r>
          </a:p>
        </p:txBody>
      </p:sp>
      <p:sp>
        <p:nvSpPr>
          <p:cNvPr id="176138" name="Text Box 10"/>
          <p:cNvSpPr txBox="1">
            <a:spLocks noChangeArrowheads="1"/>
          </p:cNvSpPr>
          <p:nvPr/>
        </p:nvSpPr>
        <p:spPr bwMode="auto">
          <a:xfrm>
            <a:off x="520700" y="3292475"/>
            <a:ext cx="8093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biosphere </a:t>
            </a:r>
          </a:p>
          <a:p>
            <a:r>
              <a:rPr lang="en-US" altLang="en-US"/>
              <a:t>B. carrying capacity </a:t>
            </a:r>
          </a:p>
          <a:p>
            <a:r>
              <a:rPr lang="en-US" altLang="en-US"/>
              <a:t>C. ecosystem</a:t>
            </a:r>
          </a:p>
          <a:p>
            <a:r>
              <a:rPr lang="en-US" altLang="en-US"/>
              <a:t>D. limiting 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ox(out)">
                                      <p:cBhvr>
                                        <p:cTn id="7" dur="500"/>
                                        <p:tgtEl>
                                          <p:spTgt spid="176131"/>
                                        </p:tgtEl>
                                      </p:cBhvr>
                                    </p:animEffect>
                                  </p:childTnLst>
                                </p:cTn>
                              </p:par>
                            </p:childTnLst>
                          </p:cTn>
                        </p:par>
                        <p:par>
                          <p:cTn id="8" fill="hold" nodeType="afterGroup">
                            <p:stCondLst>
                              <p:cond delay="500"/>
                            </p:stCondLst>
                            <p:childTnLst>
                              <p:par>
                                <p:cTn id="9" presetID="4" presetClass="entr" presetSubtype="32" fill="hold" grpId="1" nodeType="afterEffect">
                                  <p:stCondLst>
                                    <p:cond delay="0"/>
                                  </p:stCondLst>
                                  <p:childTnLst>
                                    <p:set>
                                      <p:cBhvr>
                                        <p:cTn id="10" dur="1" fill="hold">
                                          <p:stCondLst>
                                            <p:cond delay="0"/>
                                          </p:stCondLst>
                                        </p:cTn>
                                        <p:tgtEl>
                                          <p:spTgt spid="176137"/>
                                        </p:tgtEl>
                                        <p:attrNameLst>
                                          <p:attrName>style.visibility</p:attrName>
                                        </p:attrNameLst>
                                      </p:cBhvr>
                                      <p:to>
                                        <p:strVal val="visible"/>
                                      </p:to>
                                    </p:set>
                                    <p:animEffect transition="in" filter="box(out)">
                                      <p:cBhvr>
                                        <p:cTn id="11" dur="500"/>
                                        <p:tgtEl>
                                          <p:spTgt spid="1761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1" nodeType="clickEffect">
                                  <p:stCondLst>
                                    <p:cond delay="0"/>
                                  </p:stCondLst>
                                  <p:childTnLst>
                                    <p:set>
                                      <p:cBhvr>
                                        <p:cTn id="15" dur="1" fill="hold">
                                          <p:stCondLst>
                                            <p:cond delay="0"/>
                                          </p:stCondLst>
                                        </p:cTn>
                                        <p:tgtEl>
                                          <p:spTgt spid="176138"/>
                                        </p:tgtEl>
                                        <p:attrNameLst>
                                          <p:attrName>style.visibility</p:attrName>
                                        </p:attrNameLst>
                                      </p:cBhvr>
                                      <p:to>
                                        <p:strVal val="visible"/>
                                      </p:to>
                                    </p:set>
                                    <p:animEffect transition="in" filter="box(out)">
                                      <p:cBhvr>
                                        <p:cTn id="16" dur="500"/>
                                        <p:tgtEl>
                                          <p:spTgt spid="176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7" grpId="1"/>
      <p:bldP spid="17613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77157" name="Text Box 5"/>
          <p:cNvSpPr txBox="1">
            <a:spLocks noChangeArrowheads="1"/>
          </p:cNvSpPr>
          <p:nvPr/>
        </p:nvSpPr>
        <p:spPr bwMode="auto">
          <a:xfrm>
            <a:off x="517525" y="1646238"/>
            <a:ext cx="80930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A.  The biosphere is defined as the part of Earth that supports life and living things. </a:t>
            </a:r>
          </a:p>
        </p:txBody>
      </p:sp>
      <p:sp>
        <p:nvSpPr>
          <p:cNvPr id="177159" name="Text Box 7"/>
          <p:cNvSpPr txBox="1">
            <a:spLocks noChangeArrowheads="1"/>
          </p:cNvSpPr>
          <p:nvPr/>
        </p:nvSpPr>
        <p:spPr bwMode="auto">
          <a:xfrm>
            <a:off x="1682750" y="685800"/>
            <a:ext cx="16827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p>
        </p:txBody>
      </p:sp>
      <p:sp>
        <p:nvSpPr>
          <p:cNvPr id="177160" name="Text Box 8"/>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7159"/>
                                        </p:tgtEl>
                                        <p:attrNameLst>
                                          <p:attrName>style.visibility</p:attrName>
                                        </p:attrNameLst>
                                      </p:cBhvr>
                                      <p:to>
                                        <p:strVal val="visible"/>
                                      </p:to>
                                    </p:set>
                                    <p:animEffect transition="in" filter="box(out)">
                                      <p:cBhvr>
                                        <p:cTn id="7" dur="500"/>
                                        <p:tgtEl>
                                          <p:spTgt spid="17715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77157"/>
                                        </p:tgtEl>
                                        <p:attrNameLst>
                                          <p:attrName>style.visibility</p:attrName>
                                        </p:attrNameLst>
                                      </p:cBhvr>
                                      <p:to>
                                        <p:strVal val="visible"/>
                                      </p:to>
                                    </p:set>
                                    <p:animEffect transition="in" filter="box(out)">
                                      <p:cBhvr>
                                        <p:cTn id="11" dur="500"/>
                                        <p:tgtEl>
                                          <p:spTgt spid="17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1771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78181" name="Text Box 5"/>
          <p:cNvSpPr txBox="1">
            <a:spLocks noChangeArrowheads="1"/>
          </p:cNvSpPr>
          <p:nvPr/>
        </p:nvSpPr>
        <p:spPr bwMode="auto">
          <a:xfrm>
            <a:off x="517525" y="1524000"/>
            <a:ext cx="8093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This illustration can be used to represent a forest community because it _______.</a:t>
            </a:r>
          </a:p>
        </p:txBody>
      </p:sp>
      <p:sp>
        <p:nvSpPr>
          <p:cNvPr id="178185" name="Text Box 9"/>
          <p:cNvSpPr txBox="1">
            <a:spLocks noChangeArrowheads="1"/>
          </p:cNvSpPr>
          <p:nvPr/>
        </p:nvSpPr>
        <p:spPr bwMode="auto">
          <a:xfrm>
            <a:off x="1682750" y="685800"/>
            <a:ext cx="22796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2</a:t>
            </a:r>
          </a:p>
        </p:txBody>
      </p:sp>
      <p:pic>
        <p:nvPicPr>
          <p:cNvPr id="178187" name="Picture 11"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2971800"/>
            <a:ext cx="4940300" cy="2800350"/>
          </a:xfrm>
          <a:prstGeom prst="rect">
            <a:avLst/>
          </a:prstGeom>
          <a:noFill/>
          <a:extLst>
            <a:ext uri="{909E8E84-426E-40DD-AFC4-6F175D3DCCD1}">
              <a14:hiddenFill xmlns:a14="http://schemas.microsoft.com/office/drawing/2010/main">
                <a:solidFill>
                  <a:srgbClr val="FFFFFF"/>
                </a:solidFill>
              </a14:hiddenFill>
            </a:ext>
          </a:extLst>
        </p:spPr>
      </p:pic>
      <p:sp>
        <p:nvSpPr>
          <p:cNvPr id="178188" name="Text Box 12"/>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box(out)">
                                      <p:cBhvr>
                                        <p:cTn id="7" dur="500"/>
                                        <p:tgtEl>
                                          <p:spTgt spid="17818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78181"/>
                                        </p:tgtEl>
                                        <p:attrNameLst>
                                          <p:attrName>style.visibility</p:attrName>
                                        </p:attrNameLst>
                                      </p:cBhvr>
                                      <p:to>
                                        <p:strVal val="visible"/>
                                      </p:to>
                                    </p:set>
                                    <p:animEffect transition="in" filter="box(out)">
                                      <p:cBhvr>
                                        <p:cTn id="11" dur="500"/>
                                        <p:tgtEl>
                                          <p:spTgt spid="178181"/>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78187"/>
                                        </p:tgtEl>
                                        <p:attrNameLst>
                                          <p:attrName>style.visibility</p:attrName>
                                        </p:attrNameLst>
                                      </p:cBhvr>
                                      <p:to>
                                        <p:strVal val="visible"/>
                                      </p:to>
                                    </p:set>
                                    <p:animEffect transition="in" filter="box(out)">
                                      <p:cBhvr>
                                        <p:cTn id="15" dur="5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80230" name="Text Box 6"/>
          <p:cNvSpPr txBox="1">
            <a:spLocks noChangeArrowheads="1"/>
          </p:cNvSpPr>
          <p:nvPr/>
        </p:nvSpPr>
        <p:spPr bwMode="auto">
          <a:xfrm>
            <a:off x="520700" y="3414713"/>
            <a:ext cx="81661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shows birds gathering twigs to make nests.</a:t>
            </a:r>
          </a:p>
          <a:p>
            <a:r>
              <a:rPr lang="en-US" altLang="en-US"/>
              <a:t>B. shows clouds representing rainfall.</a:t>
            </a:r>
          </a:p>
          <a:p>
            <a:r>
              <a:rPr lang="en-US" altLang="en-US"/>
              <a:t>C. shows deer grazing on grass.</a:t>
            </a:r>
          </a:p>
          <a:p>
            <a:r>
              <a:rPr lang="en-US" altLang="en-US"/>
              <a:t>D. shows many different populations living </a:t>
            </a:r>
          </a:p>
          <a:p>
            <a:r>
              <a:rPr lang="en-US" altLang="en-US"/>
              <a:t>     together.</a:t>
            </a:r>
          </a:p>
        </p:txBody>
      </p:sp>
      <p:pic>
        <p:nvPicPr>
          <p:cNvPr id="180236" name="Picture 1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685800"/>
            <a:ext cx="4940300" cy="2800350"/>
          </a:xfrm>
          <a:prstGeom prst="rect">
            <a:avLst/>
          </a:prstGeom>
          <a:noFill/>
          <a:extLst>
            <a:ext uri="{909E8E84-426E-40DD-AFC4-6F175D3DCCD1}">
              <a14:hiddenFill xmlns:a14="http://schemas.microsoft.com/office/drawing/2010/main">
                <a:solidFill>
                  <a:srgbClr val="FFFFFF"/>
                </a:solidFill>
              </a14:hiddenFill>
            </a:ext>
          </a:extLst>
        </p:spPr>
      </p:pic>
      <p:sp>
        <p:nvSpPr>
          <p:cNvPr id="180237" name="Text Box 13"/>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box(out)">
                                      <p:cBhvr>
                                        <p:cTn id="7"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676400" y="5334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ECCA22"/>
                </a:solidFill>
              </a:rPr>
              <a:t>Chapter:  Interactions of Life</a:t>
            </a:r>
          </a:p>
        </p:txBody>
      </p:sp>
      <p:sp>
        <p:nvSpPr>
          <p:cNvPr id="5129" name="Text Box 9"/>
          <p:cNvSpPr txBox="1">
            <a:spLocks noChangeArrowheads="1"/>
          </p:cNvSpPr>
          <p:nvPr/>
        </p:nvSpPr>
        <p:spPr bwMode="auto">
          <a:xfrm>
            <a:off x="3263900" y="0"/>
            <a:ext cx="2590800"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Table of Contents</a:t>
            </a:r>
          </a:p>
        </p:txBody>
      </p:sp>
      <p:sp>
        <p:nvSpPr>
          <p:cNvPr id="5132" name="Rectangle 12"/>
          <p:cNvSpPr>
            <a:spLocks noChangeArrowheads="1"/>
          </p:cNvSpPr>
          <p:nvPr/>
        </p:nvSpPr>
        <p:spPr bwMode="auto">
          <a:xfrm>
            <a:off x="1778000" y="3992563"/>
            <a:ext cx="594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Section 3:  </a:t>
            </a:r>
            <a:r>
              <a:rPr lang="en-US" altLang="en-US">
                <a:solidFill>
                  <a:schemeClr val="bg1"/>
                </a:solidFill>
                <a:hlinkClick r:id="rId2" action="ppaction://hlinksldjump"/>
              </a:rPr>
              <a:t>Interactions Within </a:t>
            </a:r>
            <a:r>
              <a:rPr lang="en-US" altLang="en-US">
                <a:solidFill>
                  <a:schemeClr val="bg1"/>
                </a:solidFill>
              </a:rPr>
              <a:t>		         </a:t>
            </a:r>
            <a:r>
              <a:rPr lang="en-US" altLang="en-US">
                <a:solidFill>
                  <a:schemeClr val="bg1"/>
                </a:solidFill>
                <a:hlinkClick r:id="rId2" action="ppaction://hlinksldjump"/>
              </a:rPr>
              <a:t>Communities</a:t>
            </a:r>
            <a:endParaRPr lang="en-US" altLang="en-US" b="1">
              <a:solidFill>
                <a:schemeClr val="bg1"/>
              </a:solidFill>
            </a:endParaRPr>
          </a:p>
        </p:txBody>
      </p:sp>
      <p:sp>
        <p:nvSpPr>
          <p:cNvPr id="5133" name="Rectangle 13">
            <a:hlinkClick r:id="rId3" action="ppaction://hlinksldjump"/>
          </p:cNvPr>
          <p:cNvSpPr>
            <a:spLocks noChangeArrowheads="1"/>
          </p:cNvSpPr>
          <p:nvPr/>
        </p:nvSpPr>
        <p:spPr bwMode="auto">
          <a:xfrm>
            <a:off x="1778000" y="1687513"/>
            <a:ext cx="5802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Section 1:  </a:t>
            </a:r>
            <a:r>
              <a:rPr lang="en-US" altLang="en-US">
                <a:solidFill>
                  <a:schemeClr val="bg1"/>
                </a:solidFill>
                <a:hlinkClick r:id="rId3" action="ppaction://hlinksldjump"/>
              </a:rPr>
              <a:t>Living Earth</a:t>
            </a:r>
            <a:endParaRPr lang="en-US" altLang="en-US">
              <a:solidFill>
                <a:schemeClr val="bg1"/>
              </a:solidFill>
            </a:endParaRPr>
          </a:p>
        </p:txBody>
      </p:sp>
      <p:sp>
        <p:nvSpPr>
          <p:cNvPr id="5134" name="Rectangle 14"/>
          <p:cNvSpPr>
            <a:spLocks noChangeArrowheads="1"/>
          </p:cNvSpPr>
          <p:nvPr/>
        </p:nvSpPr>
        <p:spPr bwMode="auto">
          <a:xfrm>
            <a:off x="1778000" y="282575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1"/>
                </a:solidFill>
              </a:rPr>
              <a:t>Section 2:  </a:t>
            </a:r>
            <a:r>
              <a:rPr lang="en-US" altLang="en-US" dirty="0">
                <a:solidFill>
                  <a:schemeClr val="bg1"/>
                </a:solidFill>
                <a:hlinkClick r:id="rId4" action="ppaction://hlinksldjump"/>
              </a:rPr>
              <a:t>Populations</a:t>
            </a:r>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79205" name="Text Box 5"/>
          <p:cNvSpPr txBox="1">
            <a:spLocks noChangeArrowheads="1"/>
          </p:cNvSpPr>
          <p:nvPr/>
        </p:nvSpPr>
        <p:spPr bwMode="auto">
          <a:xfrm>
            <a:off x="517525" y="1600200"/>
            <a:ext cx="809307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D.  A community includes the populations of all species that live in a particular ecosystem.  The illustration shows populations of deer, blue birds, and various species of plants. </a:t>
            </a:r>
          </a:p>
        </p:txBody>
      </p:sp>
      <p:sp>
        <p:nvSpPr>
          <p:cNvPr id="179206" name="Text Box 6"/>
          <p:cNvSpPr txBox="1">
            <a:spLocks noChangeArrowheads="1"/>
          </p:cNvSpPr>
          <p:nvPr/>
        </p:nvSpPr>
        <p:spPr bwMode="auto">
          <a:xfrm>
            <a:off x="1682750" y="685800"/>
            <a:ext cx="16827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p>
        </p:txBody>
      </p:sp>
      <p:sp>
        <p:nvSpPr>
          <p:cNvPr id="179207" name="Text Box 7"/>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9206"/>
                                        </p:tgtEl>
                                        <p:attrNameLst>
                                          <p:attrName>style.visibility</p:attrName>
                                        </p:attrNameLst>
                                      </p:cBhvr>
                                      <p:to>
                                        <p:strVal val="visible"/>
                                      </p:to>
                                    </p:set>
                                    <p:animEffect transition="in" filter="box(out)">
                                      <p:cBhvr>
                                        <p:cTn id="7" dur="500"/>
                                        <p:tgtEl>
                                          <p:spTgt spid="17920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79205"/>
                                        </p:tgtEl>
                                        <p:attrNameLst>
                                          <p:attrName>style.visibility</p:attrName>
                                        </p:attrNameLst>
                                      </p:cBhvr>
                                      <p:to>
                                        <p:strVal val="visible"/>
                                      </p:to>
                                    </p:set>
                                    <p:animEffect transition="in" filter="box(out)">
                                      <p:cBhvr>
                                        <p:cTn id="11"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81252" name="Text Box 4"/>
          <p:cNvSpPr txBox="1">
            <a:spLocks noChangeArrowheads="1"/>
          </p:cNvSpPr>
          <p:nvPr/>
        </p:nvSpPr>
        <p:spPr bwMode="auto">
          <a:xfrm>
            <a:off x="517525" y="1524000"/>
            <a:ext cx="8093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What kind of scientist would study how bison grazing on prairie grass affect the grasshoppers that lived in the prairie? </a:t>
            </a:r>
          </a:p>
        </p:txBody>
      </p:sp>
      <p:sp>
        <p:nvSpPr>
          <p:cNvPr id="181253" name="Text Box 5"/>
          <p:cNvSpPr txBox="1">
            <a:spLocks noChangeArrowheads="1"/>
          </p:cNvSpPr>
          <p:nvPr/>
        </p:nvSpPr>
        <p:spPr bwMode="auto">
          <a:xfrm>
            <a:off x="520700" y="4297363"/>
            <a:ext cx="8089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Ecologists study interactions that occur among organisms and their environment. </a:t>
            </a:r>
          </a:p>
        </p:txBody>
      </p:sp>
      <p:sp>
        <p:nvSpPr>
          <p:cNvPr id="181255" name="Text Box 7"/>
          <p:cNvSpPr txBox="1">
            <a:spLocks noChangeArrowheads="1"/>
          </p:cNvSpPr>
          <p:nvPr/>
        </p:nvSpPr>
        <p:spPr bwMode="auto">
          <a:xfrm>
            <a:off x="1682750" y="685800"/>
            <a:ext cx="22796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3</a:t>
            </a:r>
          </a:p>
        </p:txBody>
      </p:sp>
      <p:sp>
        <p:nvSpPr>
          <p:cNvPr id="181256" name="Text Box 8"/>
          <p:cNvSpPr txBox="1">
            <a:spLocks noChangeArrowheads="1"/>
          </p:cNvSpPr>
          <p:nvPr/>
        </p:nvSpPr>
        <p:spPr bwMode="auto">
          <a:xfrm>
            <a:off x="1676400" y="36052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p>
        </p:txBody>
      </p:sp>
      <p:sp>
        <p:nvSpPr>
          <p:cNvPr id="181257" name="Text Box 9"/>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1255"/>
                                        </p:tgtEl>
                                        <p:attrNameLst>
                                          <p:attrName>style.visibility</p:attrName>
                                        </p:attrNameLst>
                                      </p:cBhvr>
                                      <p:to>
                                        <p:strVal val="visible"/>
                                      </p:to>
                                    </p:set>
                                    <p:animEffect transition="in" filter="box(out)">
                                      <p:cBhvr>
                                        <p:cTn id="7" dur="500"/>
                                        <p:tgtEl>
                                          <p:spTgt spid="18125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1252"/>
                                        </p:tgtEl>
                                        <p:attrNameLst>
                                          <p:attrName>style.visibility</p:attrName>
                                        </p:attrNameLst>
                                      </p:cBhvr>
                                      <p:to>
                                        <p:strVal val="visible"/>
                                      </p:to>
                                    </p:set>
                                    <p:animEffect transition="in" filter="box(out)">
                                      <p:cBhvr>
                                        <p:cTn id="11" dur="500"/>
                                        <p:tgtEl>
                                          <p:spTgt spid="1812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81256"/>
                                        </p:tgtEl>
                                        <p:attrNameLst>
                                          <p:attrName>style.visibility</p:attrName>
                                        </p:attrNameLst>
                                      </p:cBhvr>
                                      <p:to>
                                        <p:strVal val="visible"/>
                                      </p:to>
                                    </p:set>
                                    <p:animEffect transition="in" filter="box(out)">
                                      <p:cBhvr>
                                        <p:cTn id="16" dur="500"/>
                                        <p:tgtEl>
                                          <p:spTgt spid="181256"/>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81253"/>
                                        </p:tgtEl>
                                        <p:attrNameLst>
                                          <p:attrName>style.visibility</p:attrName>
                                        </p:attrNameLst>
                                      </p:cBhvr>
                                      <p:to>
                                        <p:strVal val="visible"/>
                                      </p:to>
                                    </p:set>
                                    <p:animEffect transition="in" filter="box(out)">
                                      <p:cBhvr>
                                        <p:cTn id="20" dur="5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3" grpId="0"/>
      <p:bldP spid="181255" grpId="0"/>
      <p:bldP spid="1812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533400" y="156845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Crickets require plenty of food, water, and hiding places.</a:t>
            </a:r>
          </a:p>
        </p:txBody>
      </p:sp>
      <p:sp>
        <p:nvSpPr>
          <p:cNvPr id="175107" name="Text Box 3"/>
          <p:cNvSpPr txBox="1">
            <a:spLocks noChangeArrowheads="1"/>
          </p:cNvSpPr>
          <p:nvPr/>
        </p:nvSpPr>
        <p:spPr bwMode="auto">
          <a:xfrm>
            <a:off x="1593850" y="633413"/>
            <a:ext cx="2622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Competition</a:t>
            </a:r>
          </a:p>
        </p:txBody>
      </p:sp>
      <p:sp>
        <p:nvSpPr>
          <p:cNvPr id="175108"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75109" name="Text Box 5"/>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75110" name="Text Box 6"/>
          <p:cNvSpPr txBox="1">
            <a:spLocks noChangeArrowheads="1"/>
          </p:cNvSpPr>
          <p:nvPr/>
        </p:nvSpPr>
        <p:spPr bwMode="auto">
          <a:xfrm>
            <a:off x="533400" y="284162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As a population of caged crickets grows, extra food and more hiding places are needed. </a:t>
            </a:r>
          </a:p>
        </p:txBody>
      </p:sp>
      <p:sp>
        <p:nvSpPr>
          <p:cNvPr id="175111" name="Text Box 7"/>
          <p:cNvSpPr txBox="1">
            <a:spLocks noChangeArrowheads="1"/>
          </p:cNvSpPr>
          <p:nvPr/>
        </p:nvSpPr>
        <p:spPr bwMode="auto">
          <a:xfrm>
            <a:off x="533400" y="45180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Some crickets might have to be moved to other cages.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out)">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Effect transition="in" filter="box(out)">
                                      <p:cBhvr>
                                        <p:cTn id="12" dur="500"/>
                                        <p:tgtEl>
                                          <p:spTgt spid="175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5111"/>
                                        </p:tgtEl>
                                        <p:attrNameLst>
                                          <p:attrName>style.visibility</p:attrName>
                                        </p:attrNameLst>
                                      </p:cBhvr>
                                      <p:to>
                                        <p:strVal val="visible"/>
                                      </p:to>
                                    </p:set>
                                    <p:animEffect transition="in" filter="box(out)">
                                      <p:cBhvr>
                                        <p:cTn id="17" dur="500"/>
                                        <p:tgtEl>
                                          <p:spTgt spid="17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10" grpId="0"/>
      <p:bldP spid="1751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533400" y="156845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Organisms living in the wild do not always have enough food or living space. </a:t>
            </a:r>
          </a:p>
        </p:txBody>
      </p:sp>
      <p:sp>
        <p:nvSpPr>
          <p:cNvPr id="117763" name="Text Box 3"/>
          <p:cNvSpPr txBox="1">
            <a:spLocks noChangeArrowheads="1"/>
          </p:cNvSpPr>
          <p:nvPr/>
        </p:nvSpPr>
        <p:spPr bwMode="auto">
          <a:xfrm>
            <a:off x="1593850" y="681038"/>
            <a:ext cx="3384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Food and Space</a:t>
            </a:r>
            <a:r>
              <a:rPr lang="en-US" altLang="en-US">
                <a:latin typeface="Times New Roman" panose="02020603050405020304" pitchFamily="18" charset="0"/>
              </a:rPr>
              <a:t> </a:t>
            </a:r>
          </a:p>
        </p:txBody>
      </p:sp>
      <p:sp>
        <p:nvSpPr>
          <p:cNvPr id="11776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17766"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box(out)">
                                      <p:cBhvr>
                                        <p:cTn id="7" dur="5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533400" y="13176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Woodpeckers must compete with each other for nesting spots.</a:t>
            </a:r>
          </a:p>
        </p:txBody>
      </p:sp>
      <p:sp>
        <p:nvSpPr>
          <p:cNvPr id="11878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18790"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18791" name="Text Box 7"/>
          <p:cNvSpPr txBox="1">
            <a:spLocks noChangeArrowheads="1"/>
          </p:cNvSpPr>
          <p:nvPr/>
        </p:nvSpPr>
        <p:spPr bwMode="auto">
          <a:xfrm>
            <a:off x="5619750" y="2362200"/>
            <a:ext cx="29718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Competition occurs when two or more organisms seek the same resource at the same time. </a:t>
            </a:r>
          </a:p>
        </p:txBody>
      </p:sp>
      <p:pic>
        <p:nvPicPr>
          <p:cNvPr id="118795" name="Picture 11" descr="im17-1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43150"/>
            <a:ext cx="4908550" cy="3524250"/>
          </a:xfrm>
          <a:prstGeom prst="rect">
            <a:avLst/>
          </a:prstGeom>
          <a:noFill/>
          <a:extLst>
            <a:ext uri="{909E8E84-426E-40DD-AFC4-6F175D3DCCD1}">
              <a14:hiddenFill xmlns:a14="http://schemas.microsoft.com/office/drawing/2010/main">
                <a:solidFill>
                  <a:srgbClr val="FFFFFF"/>
                </a:solidFill>
              </a14:hiddenFill>
            </a:ext>
          </a:extLst>
        </p:spPr>
      </p:pic>
      <p:sp>
        <p:nvSpPr>
          <p:cNvPr id="118796" name="Text Box 12"/>
          <p:cNvSpPr txBox="1">
            <a:spLocks noChangeArrowheads="1"/>
          </p:cNvSpPr>
          <p:nvPr/>
        </p:nvSpPr>
        <p:spPr bwMode="auto">
          <a:xfrm>
            <a:off x="1593850" y="681038"/>
            <a:ext cx="33845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Food and Space</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out)">
                                      <p:cBhvr>
                                        <p:cTn id="7" dur="500"/>
                                        <p:tgtEl>
                                          <p:spTgt spid="11878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8795"/>
                                        </p:tgtEl>
                                        <p:attrNameLst>
                                          <p:attrName>style.visibility</p:attrName>
                                        </p:attrNameLst>
                                      </p:cBhvr>
                                      <p:to>
                                        <p:strVal val="visible"/>
                                      </p:to>
                                    </p:set>
                                    <p:animEffect transition="in" filter="box(out)">
                                      <p:cBhvr>
                                        <p:cTn id="11" dur="500"/>
                                        <p:tgtEl>
                                          <p:spTgt spid="1187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8791"/>
                                        </p:tgtEl>
                                        <p:attrNameLst>
                                          <p:attrName>style.visibility</p:attrName>
                                        </p:attrNameLst>
                                      </p:cBhvr>
                                      <p:to>
                                        <p:strVal val="visible"/>
                                      </p:to>
                                    </p:set>
                                    <p:animEffect transition="in" filter="box(out)">
                                      <p:cBhvr>
                                        <p:cTn id="16" dur="5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533400" y="1552575"/>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Competition limits population size.</a:t>
            </a:r>
          </a:p>
        </p:txBody>
      </p:sp>
      <p:sp>
        <p:nvSpPr>
          <p:cNvPr id="11981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19814"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19815" name="Text Box 7"/>
          <p:cNvSpPr txBox="1">
            <a:spLocks noChangeArrowheads="1"/>
          </p:cNvSpPr>
          <p:nvPr/>
        </p:nvSpPr>
        <p:spPr bwMode="auto">
          <a:xfrm>
            <a:off x="533400" y="24225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In nature, the most intense competition is usually among individuals of the same species, because they need the same kinds of food and shelter.</a:t>
            </a:r>
          </a:p>
        </p:txBody>
      </p:sp>
      <p:sp>
        <p:nvSpPr>
          <p:cNvPr id="119818" name="Text Box 10"/>
          <p:cNvSpPr txBox="1">
            <a:spLocks noChangeArrowheads="1"/>
          </p:cNvSpPr>
          <p:nvPr/>
        </p:nvSpPr>
        <p:spPr bwMode="auto">
          <a:xfrm>
            <a:off x="1593850" y="676275"/>
            <a:ext cx="3194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Growth Limits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out)">
                                      <p:cBhvr>
                                        <p:cTn id="7" dur="5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Effect transition="in" filter="box(out)">
                                      <p:cBhvr>
                                        <p:cTn id="12"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533400" y="12192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Competition also takes place among different species. </a:t>
            </a:r>
          </a:p>
        </p:txBody>
      </p:sp>
      <p:sp>
        <p:nvSpPr>
          <p:cNvPr id="12083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20838"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pic>
        <p:nvPicPr>
          <p:cNvPr id="120841" name="Picture 9" descr="im17-1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43200"/>
            <a:ext cx="4343400" cy="3117850"/>
          </a:xfrm>
          <a:prstGeom prst="rect">
            <a:avLst/>
          </a:prstGeom>
          <a:noFill/>
          <a:extLst>
            <a:ext uri="{909E8E84-426E-40DD-AFC4-6F175D3DCCD1}">
              <a14:hiddenFill xmlns:a14="http://schemas.microsoft.com/office/drawing/2010/main">
                <a:solidFill>
                  <a:srgbClr val="FFFFFF"/>
                </a:solidFill>
              </a14:hiddenFill>
            </a:ext>
          </a:extLst>
        </p:spPr>
      </p:pic>
      <p:grpSp>
        <p:nvGrpSpPr>
          <p:cNvPr id="120843" name="Group 11"/>
          <p:cNvGrpSpPr>
            <a:grpSpLocks/>
          </p:cNvGrpSpPr>
          <p:nvPr/>
        </p:nvGrpSpPr>
        <p:grpSpPr bwMode="auto">
          <a:xfrm>
            <a:off x="533400" y="2193925"/>
            <a:ext cx="8229600" cy="3489325"/>
            <a:chOff x="336" y="1382"/>
            <a:chExt cx="5184" cy="2198"/>
          </a:xfrm>
        </p:grpSpPr>
        <p:sp>
          <p:nvSpPr>
            <p:cNvPr id="120839" name="Text Box 7"/>
            <p:cNvSpPr txBox="1">
              <a:spLocks noChangeArrowheads="1"/>
            </p:cNvSpPr>
            <p:nvPr/>
          </p:nvSpPr>
          <p:spPr bwMode="auto">
            <a:xfrm>
              <a:off x="336" y="1382"/>
              <a:ext cx="5184"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For example, after a Gila woodpecker has</a:t>
              </a:r>
            </a:p>
          </p:txBody>
        </p:sp>
        <p:sp>
          <p:nvSpPr>
            <p:cNvPr id="120842" name="Text Box 10"/>
            <p:cNvSpPr txBox="1">
              <a:spLocks noChangeArrowheads="1"/>
            </p:cNvSpPr>
            <p:nvPr/>
          </p:nvSpPr>
          <p:spPr bwMode="auto">
            <a:xfrm>
              <a:off x="566" y="1680"/>
              <a:ext cx="2170" cy="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abandoned its nest, owls, flycatchers, snakes, and  lizards might compete for the shelter of the empty hole.</a:t>
              </a:r>
            </a:p>
          </p:txBody>
        </p:sp>
      </p:grpSp>
      <p:sp>
        <p:nvSpPr>
          <p:cNvPr id="120845" name="Text Box 13"/>
          <p:cNvSpPr txBox="1">
            <a:spLocks noChangeArrowheads="1"/>
          </p:cNvSpPr>
          <p:nvPr/>
        </p:nvSpPr>
        <p:spPr bwMode="auto">
          <a:xfrm>
            <a:off x="1593850" y="676275"/>
            <a:ext cx="3194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Growth Limits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ox(out)">
                                      <p:cBhvr>
                                        <p:cTn id="7" dur="500"/>
                                        <p:tgtEl>
                                          <p:spTgt spid="120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0843"/>
                                        </p:tgtEl>
                                        <p:attrNameLst>
                                          <p:attrName>style.visibility</p:attrName>
                                        </p:attrNameLst>
                                      </p:cBhvr>
                                      <p:to>
                                        <p:strVal val="visible"/>
                                      </p:to>
                                    </p:set>
                                    <p:animEffect transition="in" filter="box(out)">
                                      <p:cBhvr>
                                        <p:cTn id="12" dur="500"/>
                                        <p:tgtEl>
                                          <p:spTgt spid="120843"/>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0841"/>
                                        </p:tgtEl>
                                        <p:attrNameLst>
                                          <p:attrName>style.visibility</p:attrName>
                                        </p:attrNameLst>
                                      </p:cBhvr>
                                      <p:to>
                                        <p:strVal val="visible"/>
                                      </p:to>
                                    </p:set>
                                    <p:animEffect transition="in" filter="box(out)">
                                      <p:cBhvr>
                                        <p:cTn id="16" dur="500"/>
                                        <p:tgtEl>
                                          <p:spTgt spid="120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33400" y="1298575"/>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This map shows human population density. </a:t>
            </a:r>
          </a:p>
        </p:txBody>
      </p:sp>
      <p:sp>
        <p:nvSpPr>
          <p:cNvPr id="12390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23910"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pic>
        <p:nvPicPr>
          <p:cNvPr id="123914" name="Picture 10" descr="im2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57400"/>
            <a:ext cx="5715000" cy="3759200"/>
          </a:xfrm>
          <a:prstGeom prst="rect">
            <a:avLst/>
          </a:prstGeom>
          <a:noFill/>
          <a:extLst>
            <a:ext uri="{909E8E84-426E-40DD-AFC4-6F175D3DCCD1}">
              <a14:hiddenFill xmlns:a14="http://schemas.microsoft.com/office/drawing/2010/main">
                <a:solidFill>
                  <a:srgbClr val="FFFFFF"/>
                </a:solidFill>
              </a14:hiddenFill>
            </a:ext>
          </a:extLst>
        </p:spPr>
      </p:pic>
      <p:sp>
        <p:nvSpPr>
          <p:cNvPr id="123915" name="Text Box 11"/>
          <p:cNvSpPr txBox="1">
            <a:spLocks noChangeArrowheads="1"/>
          </p:cNvSpPr>
          <p:nvPr/>
        </p:nvSpPr>
        <p:spPr bwMode="auto">
          <a:xfrm>
            <a:off x="1593850" y="685800"/>
            <a:ext cx="3321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Population Size</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ox(out)">
                                      <p:cBhvr>
                                        <p:cTn id="7" dur="500"/>
                                        <p:tgtEl>
                                          <p:spTgt spid="12390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3914"/>
                                        </p:tgtEl>
                                        <p:attrNameLst>
                                          <p:attrName>style.visibility</p:attrName>
                                        </p:attrNameLst>
                                      </p:cBhvr>
                                      <p:to>
                                        <p:strVal val="visible"/>
                                      </p:to>
                                    </p:set>
                                    <p:animEffect transition="in" filter="box(out)">
                                      <p:cBhvr>
                                        <p:cTn id="11"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533400" y="11811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Ecologists can have problems when measuring wildlife populations.</a:t>
            </a:r>
          </a:p>
        </p:txBody>
      </p:sp>
      <p:sp>
        <p:nvSpPr>
          <p:cNvPr id="124931" name="Text Box 3"/>
          <p:cNvSpPr txBox="1">
            <a:spLocks noChangeArrowheads="1"/>
          </p:cNvSpPr>
          <p:nvPr/>
        </p:nvSpPr>
        <p:spPr bwMode="auto">
          <a:xfrm>
            <a:off x="1593850" y="633413"/>
            <a:ext cx="4819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Measuring Populations</a:t>
            </a:r>
            <a:r>
              <a:rPr lang="en-US" altLang="en-US">
                <a:latin typeface="Times New Roman" panose="02020603050405020304" pitchFamily="18" charset="0"/>
              </a:rPr>
              <a:t> </a:t>
            </a:r>
          </a:p>
        </p:txBody>
      </p:sp>
      <p:sp>
        <p:nvSpPr>
          <p:cNvPr id="12493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24934"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24936" name="Text Box 8"/>
          <p:cNvSpPr txBox="1">
            <a:spLocks noChangeArrowheads="1"/>
          </p:cNvSpPr>
          <p:nvPr/>
        </p:nvSpPr>
        <p:spPr bwMode="auto">
          <a:xfrm>
            <a:off x="533400" y="212407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One of the methods they use is called trap-mark-release. </a:t>
            </a:r>
          </a:p>
        </p:txBody>
      </p:sp>
      <p:pic>
        <p:nvPicPr>
          <p:cNvPr id="124938" name="Picture 10" descr="im23 animal release w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73413"/>
            <a:ext cx="5029200" cy="269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ox(out)">
                                      <p:cBhvr>
                                        <p:cTn id="7" dur="500"/>
                                        <p:tgtEl>
                                          <p:spTgt spid="12493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4938"/>
                                        </p:tgtEl>
                                        <p:attrNameLst>
                                          <p:attrName>style.visibility</p:attrName>
                                        </p:attrNameLst>
                                      </p:cBhvr>
                                      <p:to>
                                        <p:strVal val="visible"/>
                                      </p:to>
                                    </p:set>
                                    <p:animEffect transition="in" filter="box(out)">
                                      <p:cBhvr>
                                        <p:cTn id="11" dur="500"/>
                                        <p:tgtEl>
                                          <p:spTgt spid="1249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4936"/>
                                        </p:tgtEl>
                                        <p:attrNameLst>
                                          <p:attrName>style.visibility</p:attrName>
                                        </p:attrNameLst>
                                      </p:cBhvr>
                                      <p:to>
                                        <p:strVal val="visible"/>
                                      </p:to>
                                    </p:set>
                                    <p:animEffect transition="in" filter="box(out)">
                                      <p:cBhvr>
                                        <p:cTn id="16"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533400" y="14351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In any ecosystem the availability of food, water, living space, mates, nesting sites, and other resources is often limited. </a:t>
            </a:r>
          </a:p>
        </p:txBody>
      </p:sp>
      <p:sp>
        <p:nvSpPr>
          <p:cNvPr id="129027" name="Text Box 3"/>
          <p:cNvSpPr txBox="1">
            <a:spLocks noChangeArrowheads="1"/>
          </p:cNvSpPr>
          <p:nvPr/>
        </p:nvSpPr>
        <p:spPr bwMode="auto">
          <a:xfrm>
            <a:off x="1593850" y="685800"/>
            <a:ext cx="3575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Limiting Factors</a:t>
            </a:r>
            <a:r>
              <a:rPr lang="en-US" altLang="en-US">
                <a:latin typeface="Times New Roman" panose="02020603050405020304" pitchFamily="18" charset="0"/>
              </a:rPr>
              <a:t> </a:t>
            </a:r>
          </a:p>
        </p:txBody>
      </p:sp>
      <p:sp>
        <p:nvSpPr>
          <p:cNvPr id="12902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29030"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29031" name="Text Box 7"/>
          <p:cNvSpPr txBox="1">
            <a:spLocks noChangeArrowheads="1"/>
          </p:cNvSpPr>
          <p:nvPr/>
        </p:nvSpPr>
        <p:spPr bwMode="auto">
          <a:xfrm>
            <a:off x="533400" y="305435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a:t>
            </a:r>
            <a:r>
              <a:rPr lang="en-US" altLang="en-US" b="1">
                <a:solidFill>
                  <a:srgbClr val="FF3399"/>
                </a:solidFill>
                <a:latin typeface="Times New Roman" panose="02020603050405020304" pitchFamily="18" charset="0"/>
              </a:rPr>
              <a:t>limiting factor</a:t>
            </a:r>
            <a:r>
              <a:rPr lang="en-US" altLang="en-US">
                <a:latin typeface="Times New Roman" panose="02020603050405020304" pitchFamily="18" charset="0"/>
              </a:rPr>
              <a:t> is anything that restricts the number of individuals in a population. </a:t>
            </a:r>
          </a:p>
        </p:txBody>
      </p:sp>
      <p:sp>
        <p:nvSpPr>
          <p:cNvPr id="129032" name="Text Box 8"/>
          <p:cNvSpPr txBox="1">
            <a:spLocks noChangeArrowheads="1"/>
          </p:cNvSpPr>
          <p:nvPr/>
        </p:nvSpPr>
        <p:spPr bwMode="auto">
          <a:xfrm>
            <a:off x="533400" y="42894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Limiting factors include living and nonliving features of the ecosystem.</a:t>
            </a:r>
          </a:p>
        </p:txBody>
      </p:sp>
      <p:pic>
        <p:nvPicPr>
          <p:cNvPr id="129033" name="Picture 9" descr="MiddleSchoolAudio">
            <a:hlinkClick r:id="" action="ppaction://noaction">
              <a:snd r:embed="rId2" name="LS43307.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3594100"/>
            <a:ext cx="393700" cy="36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ox(out)">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9031"/>
                                        </p:tgtEl>
                                        <p:attrNameLst>
                                          <p:attrName>style.visibility</p:attrName>
                                        </p:attrNameLst>
                                      </p:cBhvr>
                                      <p:to>
                                        <p:strVal val="visible"/>
                                      </p:to>
                                    </p:set>
                                    <p:animEffect transition="in" filter="box(out)">
                                      <p:cBhvr>
                                        <p:cTn id="12" dur="500"/>
                                        <p:tgtEl>
                                          <p:spTgt spid="129031"/>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9033"/>
                                        </p:tgtEl>
                                        <p:attrNameLst>
                                          <p:attrName>style.visibility</p:attrName>
                                        </p:attrNameLst>
                                      </p:cBhvr>
                                      <p:to>
                                        <p:strVal val="visible"/>
                                      </p:to>
                                    </p:set>
                                    <p:animEffect transition="in" filter="box(out)">
                                      <p:cBhvr>
                                        <p:cTn id="16" dur="500"/>
                                        <p:tgtEl>
                                          <p:spTgt spid="1290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9032"/>
                                        </p:tgtEl>
                                        <p:attrNameLst>
                                          <p:attrName>style.visibility</p:attrName>
                                        </p:attrNameLst>
                                      </p:cBhvr>
                                      <p:to>
                                        <p:strVal val="visible"/>
                                      </p:to>
                                    </p:set>
                                    <p:animEffect transition="in" filter="box(out)">
                                      <p:cBhvr>
                                        <p:cTn id="21" dur="5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31" grpId="0"/>
      <p:bldP spid="1290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533400" y="12192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part of Earth that supports life is the </a:t>
            </a:r>
            <a:r>
              <a:rPr lang="en-US" altLang="en-US" b="1">
                <a:solidFill>
                  <a:srgbClr val="FF3399"/>
                </a:solidFill>
                <a:latin typeface="Times New Roman" panose="02020603050405020304" pitchFamily="18" charset="0"/>
              </a:rPr>
              <a:t>biosphere</a:t>
            </a:r>
            <a:r>
              <a:rPr lang="en-US" altLang="en-US">
                <a:latin typeface="Times New Roman" panose="02020603050405020304" pitchFamily="18" charset="0"/>
              </a:rPr>
              <a:t> (BI uh sfihr).</a:t>
            </a:r>
            <a:r>
              <a:rPr lang="en-US" altLang="en-US" b="1">
                <a:latin typeface="Times New Roman" panose="02020603050405020304" pitchFamily="18" charset="0"/>
              </a:rPr>
              <a:t> </a:t>
            </a:r>
          </a:p>
        </p:txBody>
      </p:sp>
      <p:sp>
        <p:nvSpPr>
          <p:cNvPr id="7175" name="Text Box 7"/>
          <p:cNvSpPr txBox="1">
            <a:spLocks noChangeArrowheads="1"/>
          </p:cNvSpPr>
          <p:nvPr/>
        </p:nvSpPr>
        <p:spPr bwMode="auto">
          <a:xfrm>
            <a:off x="4953000" y="2270125"/>
            <a:ext cx="3733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biosphere includes the top portion of Earth’s crust, all the waters that cover Earth’s surface, and the atmosphere that surrounds Earth.</a:t>
            </a:r>
            <a:r>
              <a:rPr lang="en-US" altLang="en-US" b="1">
                <a:latin typeface="Times New Roman" panose="02020603050405020304" pitchFamily="18" charset="0"/>
              </a:rPr>
              <a:t> </a:t>
            </a:r>
          </a:p>
        </p:txBody>
      </p:sp>
      <p:sp>
        <p:nvSpPr>
          <p:cNvPr id="7177" name="Text Box 9"/>
          <p:cNvSpPr txBox="1">
            <a:spLocks noChangeArrowheads="1"/>
          </p:cNvSpPr>
          <p:nvPr/>
        </p:nvSpPr>
        <p:spPr bwMode="auto">
          <a:xfrm>
            <a:off x="1593850" y="633413"/>
            <a:ext cx="301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The Biosphere</a:t>
            </a:r>
          </a:p>
        </p:txBody>
      </p:sp>
      <p:sp>
        <p:nvSpPr>
          <p:cNvPr id="7185" name="Text Box 17"/>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7188" name="Text Box 20"/>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pic>
        <p:nvPicPr>
          <p:cNvPr id="7190" name="Picture 22" descr="MiddleSchoolAudio">
            <a:hlinkClick r:id="" action="ppaction://noaction">
              <a:snd r:embed="rId2" name="LS43301.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93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slide-02 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8400"/>
            <a:ext cx="4267200" cy="329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out)">
                                      <p:cBhvr>
                                        <p:cTn id="7" dur="500"/>
                                        <p:tgtEl>
                                          <p:spTgt spid="717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7190"/>
                                        </p:tgtEl>
                                        <p:attrNameLst>
                                          <p:attrName>style.visibility</p:attrName>
                                        </p:attrNameLst>
                                      </p:cBhvr>
                                      <p:to>
                                        <p:strVal val="visible"/>
                                      </p:to>
                                    </p:set>
                                    <p:animEffect transition="in" filter="box(out)">
                                      <p:cBhvr>
                                        <p:cTn id="11" dur="500"/>
                                        <p:tgtEl>
                                          <p:spTgt spid="7190"/>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7191"/>
                                        </p:tgtEl>
                                        <p:attrNameLst>
                                          <p:attrName>style.visibility</p:attrName>
                                        </p:attrNameLst>
                                      </p:cBhvr>
                                      <p:to>
                                        <p:strVal val="visible"/>
                                      </p:to>
                                    </p:set>
                                    <p:animEffect transition="in" filter="box(out)">
                                      <p:cBhvr>
                                        <p:cTn id="15" dur="500"/>
                                        <p:tgtEl>
                                          <p:spTgt spid="71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box(out)">
                                      <p:cBhvr>
                                        <p:cTn id="2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33400" y="15208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limiting factor can affect more than one population in a community. </a:t>
            </a:r>
          </a:p>
        </p:txBody>
      </p:sp>
      <p:sp>
        <p:nvSpPr>
          <p:cNvPr id="13005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30054"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30055" name="Text Box 7"/>
          <p:cNvSpPr txBox="1">
            <a:spLocks noChangeArrowheads="1"/>
          </p:cNvSpPr>
          <p:nvPr/>
        </p:nvSpPr>
        <p:spPr bwMode="auto">
          <a:xfrm>
            <a:off x="533400" y="28289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dirty="0" smtClean="0">
                <a:latin typeface="Times New Roman" panose="02020603050405020304" pitchFamily="18" charset="0"/>
              </a:rPr>
              <a:t>Suppose a lack of rain limits plant growth in a meadow.</a:t>
            </a:r>
            <a:endParaRPr lang="en-US" altLang="en-US" dirty="0">
              <a:latin typeface="Times New Roman" panose="02020603050405020304" pitchFamily="18" charset="0"/>
            </a:endParaRPr>
          </a:p>
        </p:txBody>
      </p:sp>
      <p:sp>
        <p:nvSpPr>
          <p:cNvPr id="130056" name="Text Box 8"/>
          <p:cNvSpPr txBox="1">
            <a:spLocks noChangeArrowheads="1"/>
          </p:cNvSpPr>
          <p:nvPr/>
        </p:nvSpPr>
        <p:spPr bwMode="auto">
          <a:xfrm>
            <a:off x="533400" y="4117975"/>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dirty="0" smtClean="0">
                <a:latin typeface="Times New Roman" panose="02020603050405020304" pitchFamily="18" charset="0"/>
              </a:rPr>
              <a:t>Fewer plants produce fewer seeds.</a:t>
            </a:r>
            <a:endParaRPr lang="en-US" altLang="en-US" dirty="0">
              <a:latin typeface="Times New Roman" panose="02020603050405020304" pitchFamily="18" charset="0"/>
            </a:endParaRPr>
          </a:p>
        </p:txBody>
      </p:sp>
      <p:sp>
        <p:nvSpPr>
          <p:cNvPr id="130058" name="Text Box 10"/>
          <p:cNvSpPr txBox="1">
            <a:spLocks noChangeArrowheads="1"/>
          </p:cNvSpPr>
          <p:nvPr/>
        </p:nvSpPr>
        <p:spPr bwMode="auto">
          <a:xfrm>
            <a:off x="1593850" y="685800"/>
            <a:ext cx="3575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Limiting Factors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box(out)">
                                      <p:cBhvr>
                                        <p:cTn id="7" dur="5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animEffect transition="in" filter="box(out)">
                                      <p:cBhvr>
                                        <p:cTn id="12" dur="500"/>
                                        <p:tgtEl>
                                          <p:spTgt spid="130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6"/>
                                        </p:tgtEl>
                                        <p:attrNameLst>
                                          <p:attrName>style.visibility</p:attrName>
                                        </p:attrNameLst>
                                      </p:cBhvr>
                                      <p:to>
                                        <p:strVal val="visible"/>
                                      </p:to>
                                    </p:set>
                                    <p:animEffect transition="in" filter="box(out)">
                                      <p:cBhvr>
                                        <p:cTn id="17"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5" grpId="0"/>
      <p:bldP spid="1300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33400" y="15208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For seed-eating mice, this reduction in the food supply could become a limiting factor.</a:t>
            </a:r>
          </a:p>
        </p:txBody>
      </p:sp>
      <p:sp>
        <p:nvSpPr>
          <p:cNvPr id="13107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31078"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31079" name="Text Box 7"/>
          <p:cNvSpPr txBox="1">
            <a:spLocks noChangeArrowheads="1"/>
          </p:cNvSpPr>
          <p:nvPr/>
        </p:nvSpPr>
        <p:spPr bwMode="auto">
          <a:xfrm>
            <a:off x="533400" y="282892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smaller mouse population could, in turn, become a limiting factor for the hawks and owls that feed on mice.</a:t>
            </a:r>
          </a:p>
        </p:txBody>
      </p:sp>
      <p:sp>
        <p:nvSpPr>
          <p:cNvPr id="131081" name="Text Box 9"/>
          <p:cNvSpPr txBox="1">
            <a:spLocks noChangeArrowheads="1"/>
          </p:cNvSpPr>
          <p:nvPr/>
        </p:nvSpPr>
        <p:spPr bwMode="auto">
          <a:xfrm>
            <a:off x="1593850" y="685800"/>
            <a:ext cx="35750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Limiting Factors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ox(out)">
                                      <p:cBhvr>
                                        <p:cTn id="7" dur="5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box(out)">
                                      <p:cBhvr>
                                        <p:cTn id="12"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533400" y="12477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Clr>
                <a:schemeClr val="tx1"/>
              </a:buClr>
              <a:buFontTx/>
              <a:buChar char="•"/>
            </a:pPr>
            <a:r>
              <a:rPr lang="en-US" altLang="en-US" b="1">
                <a:solidFill>
                  <a:srgbClr val="FF3399"/>
                </a:solidFill>
                <a:latin typeface="Times New Roman" panose="02020603050405020304" pitchFamily="18" charset="0"/>
              </a:rPr>
              <a:t>Carrying capacity</a:t>
            </a:r>
            <a:r>
              <a:rPr lang="en-US" altLang="en-US">
                <a:latin typeface="Times New Roman" panose="02020603050405020304" pitchFamily="18" charset="0"/>
              </a:rPr>
              <a:t> is the largest number of individuals of one species that an ecosystem can support over time. </a:t>
            </a:r>
          </a:p>
        </p:txBody>
      </p:sp>
      <p:sp>
        <p:nvSpPr>
          <p:cNvPr id="132099" name="Text Box 3"/>
          <p:cNvSpPr txBox="1">
            <a:spLocks noChangeArrowheads="1"/>
          </p:cNvSpPr>
          <p:nvPr/>
        </p:nvSpPr>
        <p:spPr bwMode="auto">
          <a:xfrm>
            <a:off x="1593850" y="681038"/>
            <a:ext cx="39560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Carrying Capacity</a:t>
            </a:r>
            <a:r>
              <a:rPr lang="en-US" altLang="en-US">
                <a:latin typeface="Times New Roman" panose="02020603050405020304" pitchFamily="18" charset="0"/>
              </a:rPr>
              <a:t> </a:t>
            </a:r>
          </a:p>
        </p:txBody>
      </p:sp>
      <p:sp>
        <p:nvSpPr>
          <p:cNvPr id="13210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32102"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32103" name="Text Box 7"/>
          <p:cNvSpPr txBox="1">
            <a:spLocks noChangeArrowheads="1"/>
          </p:cNvSpPr>
          <p:nvPr/>
        </p:nvSpPr>
        <p:spPr bwMode="auto">
          <a:xfrm>
            <a:off x="533400" y="2641600"/>
            <a:ext cx="48006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If a population begins to exceed the environment’s carrying capacity, some individuals will not have enough resources.  They could die or be forced to move elsewhere. </a:t>
            </a:r>
          </a:p>
        </p:txBody>
      </p:sp>
      <p:pic>
        <p:nvPicPr>
          <p:cNvPr id="132104" name="Picture 8" descr="MiddleSchoolAudio">
            <a:hlinkClick r:id="" action="ppaction://noaction">
              <a:snd r:embed="rId3" name="LS43308.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41550"/>
            <a:ext cx="393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32107" name="LS0492AA.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257800" y="30480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32108" name="Text Box 12"/>
          <p:cNvSpPr txBox="1">
            <a:spLocks noChangeArrowheads="1"/>
          </p:cNvSpPr>
          <p:nvPr/>
        </p:nvSpPr>
        <p:spPr bwMode="auto">
          <a:xfrm>
            <a:off x="5546725" y="5465763"/>
            <a:ext cx="2508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hlink"/>
                </a:solidFill>
              </a:rPr>
              <a:t>Click image to view movie.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ox(out)">
                                      <p:cBhvr>
                                        <p:cTn id="7" dur="500"/>
                                        <p:tgtEl>
                                          <p:spTgt spid="13209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32104"/>
                                        </p:tgtEl>
                                        <p:attrNameLst>
                                          <p:attrName>style.visibility</p:attrName>
                                        </p:attrNameLst>
                                      </p:cBhvr>
                                      <p:to>
                                        <p:strVal val="visible"/>
                                      </p:to>
                                    </p:set>
                                    <p:animEffect transition="in" filter="box(out)">
                                      <p:cBhvr>
                                        <p:cTn id="11" dur="500"/>
                                        <p:tgtEl>
                                          <p:spTgt spid="1321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32103"/>
                                        </p:tgtEl>
                                        <p:attrNameLst>
                                          <p:attrName>style.visibility</p:attrName>
                                        </p:attrNameLst>
                                      </p:cBhvr>
                                      <p:to>
                                        <p:strVal val="visible"/>
                                      </p:to>
                                    </p:set>
                                    <p:animEffect transition="in" filter="box(out)">
                                      <p:cBhvr>
                                        <p:cTn id="16"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210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132107"/>
                                        </p:tgtEl>
                                      </p:cBhvr>
                                    </p:cmd>
                                  </p:childTnLst>
                                </p:cTn>
                              </p:par>
                            </p:childTnLst>
                          </p:cTn>
                        </p:par>
                      </p:childTnLst>
                    </p:cTn>
                  </p:par>
                </p:childTnLst>
              </p:cTn>
              <p:nextCondLst>
                <p:cond evt="onClick" delay="0">
                  <p:tgtEl>
                    <p:spTgt spid="132107"/>
                  </p:tgtEl>
                </p:cond>
              </p:nextCondLst>
            </p:seq>
            <p:video>
              <p:cMediaNode>
                <p:cTn id="22" fill="hold" display="0">
                  <p:stCondLst>
                    <p:cond delay="indefinite"/>
                  </p:stCondLst>
                  <p:endCondLst>
                    <p:cond evt="onNext" delay="0">
                      <p:tgtEl>
                        <p:sldTgt/>
                      </p:tgtEl>
                    </p:cond>
                    <p:cond evt="onPrev" delay="0">
                      <p:tgtEl>
                        <p:sldTgt/>
                      </p:tgtEl>
                    </p:cond>
                  </p:endCondLst>
                </p:cTn>
                <p:tgtEl>
                  <p:spTgt spid="132107"/>
                </p:tgtEl>
              </p:cMediaNode>
            </p:video>
          </p:childTnLst>
        </p:cTn>
      </p:par>
    </p:tnLst>
    <p:bldLst>
      <p:bldP spid="132098" grpId="0"/>
      <p:bldP spid="1321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533400" y="12192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Most animals can move easily from place to place, and these movements can affect population size. </a:t>
            </a:r>
          </a:p>
        </p:txBody>
      </p:sp>
      <p:sp>
        <p:nvSpPr>
          <p:cNvPr id="137219" name="Text Box 3"/>
          <p:cNvSpPr txBox="1">
            <a:spLocks noChangeArrowheads="1"/>
          </p:cNvSpPr>
          <p:nvPr/>
        </p:nvSpPr>
        <p:spPr bwMode="auto">
          <a:xfrm>
            <a:off x="1593850" y="633413"/>
            <a:ext cx="3422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Moving Around</a:t>
            </a:r>
            <a:r>
              <a:rPr lang="en-US" altLang="en-US">
                <a:latin typeface="Times New Roman" panose="02020603050405020304" pitchFamily="18" charset="0"/>
              </a:rPr>
              <a:t> </a:t>
            </a:r>
          </a:p>
        </p:txBody>
      </p:sp>
      <p:sp>
        <p:nvSpPr>
          <p:cNvPr id="13722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37222"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37223" name="Text Box 7"/>
          <p:cNvSpPr txBox="1">
            <a:spLocks noChangeArrowheads="1"/>
          </p:cNvSpPr>
          <p:nvPr/>
        </p:nvSpPr>
        <p:spPr bwMode="auto">
          <a:xfrm>
            <a:off x="533400" y="2708275"/>
            <a:ext cx="29718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Many bird species move from one place to another during their annual migrations. </a:t>
            </a:r>
          </a:p>
        </p:txBody>
      </p:sp>
      <p:pic>
        <p:nvPicPr>
          <p:cNvPr id="137225" name="Picture 9" descr="slide-35 bird fl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03450"/>
            <a:ext cx="4876800" cy="366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ox(out)">
                                      <p:cBhvr>
                                        <p:cTn id="7" dur="5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23"/>
                                        </p:tgtEl>
                                        <p:attrNameLst>
                                          <p:attrName>style.visibility</p:attrName>
                                        </p:attrNameLst>
                                      </p:cBhvr>
                                      <p:to>
                                        <p:strVal val="visible"/>
                                      </p:to>
                                    </p:set>
                                    <p:animEffect transition="in" filter="box(out)">
                                      <p:cBhvr>
                                        <p:cTn id="12" dur="500"/>
                                        <p:tgtEl>
                                          <p:spTgt spid="137223"/>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37225"/>
                                        </p:tgtEl>
                                        <p:attrNameLst>
                                          <p:attrName>style.visibility</p:attrName>
                                        </p:attrNameLst>
                                      </p:cBhvr>
                                      <p:to>
                                        <p:strVal val="visible"/>
                                      </p:to>
                                    </p:set>
                                    <p:animEffect transition="in" filter="box(out)">
                                      <p:cBhvr>
                                        <p:cTn id="16" dur="500"/>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533400" y="15494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Even plants and microscopic organisms can move from place to place, carried by wind, water, or animals. </a:t>
            </a:r>
          </a:p>
        </p:txBody>
      </p:sp>
      <p:sp>
        <p:nvSpPr>
          <p:cNvPr id="13824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38246"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38247" name="Text Box 7"/>
          <p:cNvSpPr txBox="1">
            <a:spLocks noChangeArrowheads="1"/>
          </p:cNvSpPr>
          <p:nvPr/>
        </p:nvSpPr>
        <p:spPr bwMode="auto">
          <a:xfrm>
            <a:off x="533400" y="32988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tiny spores of mushrooms, mosses, and ferns float through the air. </a:t>
            </a:r>
          </a:p>
        </p:txBody>
      </p:sp>
      <p:sp>
        <p:nvSpPr>
          <p:cNvPr id="138249" name="Text Box 9"/>
          <p:cNvSpPr txBox="1">
            <a:spLocks noChangeArrowheads="1"/>
          </p:cNvSpPr>
          <p:nvPr/>
        </p:nvSpPr>
        <p:spPr bwMode="auto">
          <a:xfrm>
            <a:off x="1593850" y="633413"/>
            <a:ext cx="3422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Moving Around</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box(out)">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8247"/>
                                        </p:tgtEl>
                                        <p:attrNameLst>
                                          <p:attrName>style.visibility</p:attrName>
                                        </p:attrNameLst>
                                      </p:cBhvr>
                                      <p:to>
                                        <p:strVal val="visible"/>
                                      </p:to>
                                    </p:set>
                                    <p:animEffect transition="in" filter="box(out)">
                                      <p:cBhvr>
                                        <p:cTn id="12"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533400" y="1295400"/>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When a species moves into a new area with plenty of food, living space, and other resources, the population grows quickly, in a pattern called exponential growth. </a:t>
            </a:r>
          </a:p>
        </p:txBody>
      </p:sp>
      <p:sp>
        <p:nvSpPr>
          <p:cNvPr id="141315" name="Text Box 3"/>
          <p:cNvSpPr txBox="1">
            <a:spLocks noChangeArrowheads="1"/>
          </p:cNvSpPr>
          <p:nvPr/>
        </p:nvSpPr>
        <p:spPr bwMode="auto">
          <a:xfrm>
            <a:off x="1593850" y="633413"/>
            <a:ext cx="428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Exponential Growth</a:t>
            </a:r>
            <a:r>
              <a:rPr lang="en-US" altLang="en-US">
                <a:latin typeface="Times New Roman" panose="02020603050405020304" pitchFamily="18" charset="0"/>
              </a:rPr>
              <a:t> </a:t>
            </a:r>
          </a:p>
        </p:txBody>
      </p:sp>
      <p:sp>
        <p:nvSpPr>
          <p:cNvPr id="14131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41318"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box(out)">
                                      <p:cBhvr>
                                        <p:cTn id="7"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533400" y="12954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Exponential growth means that the larger a population gets, the faster it grows.</a:t>
            </a:r>
          </a:p>
        </p:txBody>
      </p:sp>
      <p:sp>
        <p:nvSpPr>
          <p:cNvPr id="14234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42342"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42343" name="Text Box 7"/>
          <p:cNvSpPr txBox="1">
            <a:spLocks noChangeArrowheads="1"/>
          </p:cNvSpPr>
          <p:nvPr/>
        </p:nvSpPr>
        <p:spPr bwMode="auto">
          <a:xfrm>
            <a:off x="5943600" y="2232025"/>
            <a:ext cx="2819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Over time, the population will reach the ecosystem’s carrying capacity for that species.</a:t>
            </a:r>
          </a:p>
        </p:txBody>
      </p:sp>
      <p:pic>
        <p:nvPicPr>
          <p:cNvPr id="142345" name="Picture 9" descr="im40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90788"/>
            <a:ext cx="5257800" cy="3224212"/>
          </a:xfrm>
          <a:prstGeom prst="rect">
            <a:avLst/>
          </a:prstGeom>
          <a:noFill/>
          <a:extLst>
            <a:ext uri="{909E8E84-426E-40DD-AFC4-6F175D3DCCD1}">
              <a14:hiddenFill xmlns:a14="http://schemas.microsoft.com/office/drawing/2010/main">
                <a:solidFill>
                  <a:srgbClr val="FFFFFF"/>
                </a:solidFill>
              </a14:hiddenFill>
            </a:ext>
          </a:extLst>
        </p:spPr>
      </p:pic>
      <p:sp>
        <p:nvSpPr>
          <p:cNvPr id="142346" name="Text Box 10"/>
          <p:cNvSpPr txBox="1">
            <a:spLocks noChangeArrowheads="1"/>
          </p:cNvSpPr>
          <p:nvPr/>
        </p:nvSpPr>
        <p:spPr bwMode="auto">
          <a:xfrm>
            <a:off x="1593850" y="633413"/>
            <a:ext cx="428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Exponential Growth</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ox(out)">
                                      <p:cBhvr>
                                        <p:cTn id="7" dur="500"/>
                                        <p:tgtEl>
                                          <p:spTgt spid="14233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2345"/>
                                        </p:tgtEl>
                                        <p:attrNameLst>
                                          <p:attrName>style.visibility</p:attrName>
                                        </p:attrNameLst>
                                      </p:cBhvr>
                                      <p:to>
                                        <p:strVal val="visible"/>
                                      </p:to>
                                    </p:set>
                                    <p:animEffect transition="in" filter="box(out)">
                                      <p:cBhvr>
                                        <p:cTn id="11" dur="500"/>
                                        <p:tgtEl>
                                          <p:spTgt spid="1423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2343"/>
                                        </p:tgtEl>
                                        <p:attrNameLst>
                                          <p:attrName>style.visibility</p:attrName>
                                        </p:attrNameLst>
                                      </p:cBhvr>
                                      <p:to>
                                        <p:strVal val="visible"/>
                                      </p:to>
                                    </p:set>
                                    <p:animEffect transition="in" filter="box(out)">
                                      <p:cBhvr>
                                        <p:cTn id="16" dur="5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43366"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pic>
        <p:nvPicPr>
          <p:cNvPr id="143370" name="Picture 10" descr="im41 traffic j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648200" cy="3025775"/>
          </a:xfrm>
          <a:prstGeom prst="rect">
            <a:avLst/>
          </a:prstGeom>
          <a:noFill/>
          <a:extLst>
            <a:ext uri="{909E8E84-426E-40DD-AFC4-6F175D3DCCD1}">
              <a14:hiddenFill xmlns:a14="http://schemas.microsoft.com/office/drawing/2010/main">
                <a:solidFill>
                  <a:srgbClr val="FFFFFF"/>
                </a:solidFill>
              </a14:hiddenFill>
            </a:ext>
          </a:extLst>
        </p:spPr>
      </p:pic>
      <p:grpSp>
        <p:nvGrpSpPr>
          <p:cNvPr id="143372" name="Group 12"/>
          <p:cNvGrpSpPr>
            <a:grpSpLocks/>
          </p:cNvGrpSpPr>
          <p:nvPr/>
        </p:nvGrpSpPr>
        <p:grpSpPr bwMode="auto">
          <a:xfrm>
            <a:off x="457200" y="1295400"/>
            <a:ext cx="8001000" cy="4418013"/>
            <a:chOff x="288" y="816"/>
            <a:chExt cx="5040" cy="2783"/>
          </a:xfrm>
        </p:grpSpPr>
        <p:sp>
          <p:nvSpPr>
            <p:cNvPr id="143362" name="Text Box 2"/>
            <p:cNvSpPr txBox="1">
              <a:spLocks noChangeArrowheads="1"/>
            </p:cNvSpPr>
            <p:nvPr/>
          </p:nvSpPr>
          <p:spPr bwMode="auto">
            <a:xfrm>
              <a:off x="288" y="816"/>
              <a:ext cx="5040"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You probably have read about or experienced some of the competition associated with</a:t>
              </a:r>
            </a:p>
          </p:txBody>
        </p:sp>
        <p:sp>
          <p:nvSpPr>
            <p:cNvPr id="143371" name="Text Box 11"/>
            <p:cNvSpPr txBox="1">
              <a:spLocks noChangeArrowheads="1"/>
            </p:cNvSpPr>
            <p:nvPr/>
          </p:nvSpPr>
          <p:spPr bwMode="auto">
            <a:xfrm>
              <a:off x="510" y="1392"/>
              <a:ext cx="2112" cy="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human population growth, such as freeway traffic jams, crowded subways, and buses, or housing shortages.</a:t>
              </a:r>
            </a:p>
          </p:txBody>
        </p:sp>
      </p:grpSp>
      <p:sp>
        <p:nvSpPr>
          <p:cNvPr id="143373" name="Text Box 13"/>
          <p:cNvSpPr txBox="1">
            <a:spLocks noChangeArrowheads="1"/>
          </p:cNvSpPr>
          <p:nvPr/>
        </p:nvSpPr>
        <p:spPr bwMode="auto">
          <a:xfrm>
            <a:off x="1593850" y="633413"/>
            <a:ext cx="428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Exponential Growth</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43372"/>
                                        </p:tgtEl>
                                        <p:attrNameLst>
                                          <p:attrName>style.visibility</p:attrName>
                                        </p:attrNameLst>
                                      </p:cBhvr>
                                      <p:to>
                                        <p:strVal val="visible"/>
                                      </p:to>
                                    </p:set>
                                    <p:animEffect transition="in" filter="box(out)">
                                      <p:cBhvr>
                                        <p:cTn id="7" dur="500"/>
                                        <p:tgtEl>
                                          <p:spTgt spid="14337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3370"/>
                                        </p:tgtEl>
                                        <p:attrNameLst>
                                          <p:attrName>style.visibility</p:attrName>
                                        </p:attrNameLst>
                                      </p:cBhvr>
                                      <p:to>
                                        <p:strVal val="visible"/>
                                      </p:to>
                                    </p:set>
                                    <p:animEffect transition="in" filter="box(out)">
                                      <p:cBhvr>
                                        <p:cTn id="11" dur="5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533400" y="12954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As population density increases, people are forced to live closer to one another. </a:t>
            </a:r>
          </a:p>
        </p:txBody>
      </p:sp>
      <p:sp>
        <p:nvSpPr>
          <p:cNvPr id="14438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44390" name="Text Box 6"/>
          <p:cNvSpPr txBox="1">
            <a:spLocks noChangeArrowheads="1"/>
          </p:cNvSpPr>
          <p:nvPr/>
        </p:nvSpPr>
        <p:spPr bwMode="auto">
          <a:xfrm>
            <a:off x="3657600" y="-14288"/>
            <a:ext cx="1779588"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Populations</a:t>
            </a:r>
          </a:p>
        </p:txBody>
      </p:sp>
      <p:sp>
        <p:nvSpPr>
          <p:cNvPr id="144391" name="Text Box 7"/>
          <p:cNvSpPr txBox="1">
            <a:spLocks noChangeArrowheads="1"/>
          </p:cNvSpPr>
          <p:nvPr/>
        </p:nvSpPr>
        <p:spPr bwMode="auto">
          <a:xfrm>
            <a:off x="533400" y="26130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Infectious diseases can spread easily when people are crowded together. </a:t>
            </a:r>
          </a:p>
        </p:txBody>
      </p:sp>
      <p:sp>
        <p:nvSpPr>
          <p:cNvPr id="144392" name="Text Box 8"/>
          <p:cNvSpPr txBox="1">
            <a:spLocks noChangeArrowheads="1"/>
          </p:cNvSpPr>
          <p:nvPr/>
        </p:nvSpPr>
        <p:spPr bwMode="auto">
          <a:xfrm>
            <a:off x="1593850" y="633413"/>
            <a:ext cx="428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Exponential Growth</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ox(out)">
                                      <p:cBhvr>
                                        <p:cTn id="7" dur="5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Effect transition="in" filter="box(out)">
                                      <p:cBhvr>
                                        <p:cTn id="12" dur="5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1593850" y="685800"/>
            <a:ext cx="23939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1</a:t>
            </a:r>
            <a:r>
              <a:rPr lang="en-US" altLang="en-US" sz="3600">
                <a:latin typeface="Times New Roman" panose="02020603050405020304" pitchFamily="18" charset="0"/>
              </a:rPr>
              <a:t> </a:t>
            </a:r>
          </a:p>
        </p:txBody>
      </p:sp>
      <p:sp>
        <p:nvSpPr>
          <p:cNvPr id="182276"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2277" name="Text Box 5"/>
          <p:cNvSpPr txBox="1">
            <a:spLocks noChangeArrowheads="1"/>
          </p:cNvSpPr>
          <p:nvPr/>
        </p:nvSpPr>
        <p:spPr bwMode="auto">
          <a:xfrm>
            <a:off x="3497263" y="-14288"/>
            <a:ext cx="2151062"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
        <p:nvSpPr>
          <p:cNvPr id="182279" name="Text Box 7"/>
          <p:cNvSpPr txBox="1">
            <a:spLocks noChangeArrowheads="1"/>
          </p:cNvSpPr>
          <p:nvPr/>
        </p:nvSpPr>
        <p:spPr bwMode="auto">
          <a:xfrm>
            <a:off x="517525" y="1341438"/>
            <a:ext cx="80930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How might competition with the owl and woodpecker limit the growth of the population of the lizards shown in this illustration? </a:t>
            </a:r>
          </a:p>
        </p:txBody>
      </p:sp>
      <p:pic>
        <p:nvPicPr>
          <p:cNvPr id="182282" name="Picture 10" descr="im17 saguaro cactus habi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3038475"/>
            <a:ext cx="3917950" cy="281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box(out)">
                                      <p:cBhvr>
                                        <p:cTn id="7" dur="500"/>
                                        <p:tgtEl>
                                          <p:spTgt spid="18227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2279"/>
                                        </p:tgtEl>
                                        <p:attrNameLst>
                                          <p:attrName>style.visibility</p:attrName>
                                        </p:attrNameLst>
                                      </p:cBhvr>
                                      <p:to>
                                        <p:strVal val="visible"/>
                                      </p:to>
                                    </p:set>
                                    <p:animEffect transition="in" filter="box(out)">
                                      <p:cBhvr>
                                        <p:cTn id="11" dur="500"/>
                                        <p:tgtEl>
                                          <p:spTgt spid="182279"/>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82282"/>
                                        </p:tgtEl>
                                        <p:attrNameLst>
                                          <p:attrName>style.visibility</p:attrName>
                                        </p:attrNameLst>
                                      </p:cBhvr>
                                      <p:to>
                                        <p:strVal val="visible"/>
                                      </p:to>
                                    </p:set>
                                    <p:animEffect transition="in" filter="box(out)">
                                      <p:cBhvr>
                                        <p:cTn id="15" dur="5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1822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33400" y="12477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biosphere is made up of different environments that are home to different kinds of organisms. </a:t>
            </a:r>
          </a:p>
        </p:txBody>
      </p:sp>
      <p:sp>
        <p:nvSpPr>
          <p:cNvPr id="104451" name="Text Box 3"/>
          <p:cNvSpPr txBox="1">
            <a:spLocks noChangeArrowheads="1"/>
          </p:cNvSpPr>
          <p:nvPr/>
        </p:nvSpPr>
        <p:spPr bwMode="auto">
          <a:xfrm>
            <a:off x="533400" y="2676525"/>
            <a:ext cx="3810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For example, desert environments receive little rain. </a:t>
            </a:r>
          </a:p>
        </p:txBody>
      </p:sp>
      <p:sp>
        <p:nvSpPr>
          <p:cNvPr id="104452" name="Text Box 4"/>
          <p:cNvSpPr txBox="1">
            <a:spLocks noChangeArrowheads="1"/>
          </p:cNvSpPr>
          <p:nvPr/>
        </p:nvSpPr>
        <p:spPr bwMode="auto">
          <a:xfrm>
            <a:off x="1593850" y="633413"/>
            <a:ext cx="30162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The Biosphere</a:t>
            </a:r>
          </a:p>
        </p:txBody>
      </p:sp>
      <p:sp>
        <p:nvSpPr>
          <p:cNvPr id="104454" name="Text Box 6"/>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4455" name="Text Box 7"/>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04458" name="Text Box 10"/>
          <p:cNvSpPr txBox="1">
            <a:spLocks noChangeArrowheads="1"/>
          </p:cNvSpPr>
          <p:nvPr/>
        </p:nvSpPr>
        <p:spPr bwMode="auto">
          <a:xfrm>
            <a:off x="533400" y="4108450"/>
            <a:ext cx="3810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Cactus plants, coyotes, and lizards are included in the life of the desert.</a:t>
            </a:r>
            <a:r>
              <a:rPr lang="en-US" altLang="en-US" b="1">
                <a:latin typeface="Times New Roman" panose="02020603050405020304" pitchFamily="18" charset="0"/>
              </a:rPr>
              <a:t> </a:t>
            </a:r>
          </a:p>
        </p:txBody>
      </p:sp>
      <p:pic>
        <p:nvPicPr>
          <p:cNvPr id="104459" name="Picture 11" descr="slide-03 cactus in de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6416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ox(out)">
                                      <p:cBhvr>
                                        <p:cTn id="7" dur="5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4451"/>
                                        </p:tgtEl>
                                        <p:attrNameLst>
                                          <p:attrName>style.visibility</p:attrName>
                                        </p:attrNameLst>
                                      </p:cBhvr>
                                      <p:to>
                                        <p:strVal val="visible"/>
                                      </p:to>
                                    </p:set>
                                    <p:animEffect transition="in" filter="box(out)">
                                      <p:cBhvr>
                                        <p:cTn id="12" dur="500"/>
                                        <p:tgtEl>
                                          <p:spTgt spid="104451"/>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04459"/>
                                        </p:tgtEl>
                                        <p:attrNameLst>
                                          <p:attrName>style.visibility</p:attrName>
                                        </p:attrNameLst>
                                      </p:cBhvr>
                                      <p:to>
                                        <p:strVal val="visible"/>
                                      </p:to>
                                    </p:set>
                                    <p:animEffect transition="in" filter="box(out)">
                                      <p:cBhvr>
                                        <p:cTn id="16" dur="500"/>
                                        <p:tgtEl>
                                          <p:spTgt spid="1044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04458"/>
                                        </p:tgtEl>
                                        <p:attrNameLst>
                                          <p:attrName>style.visibility</p:attrName>
                                        </p:attrNameLst>
                                      </p:cBhvr>
                                      <p:to>
                                        <p:strVal val="visible"/>
                                      </p:to>
                                    </p:set>
                                    <p:animEffect transition="in" filter="box(out)">
                                      <p:cBhvr>
                                        <p:cTn id="21"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p:bldP spid="1044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3302" name="Text Box 6"/>
          <p:cNvSpPr txBox="1">
            <a:spLocks noChangeArrowheads="1"/>
          </p:cNvSpPr>
          <p:nvPr/>
        </p:nvSpPr>
        <p:spPr bwMode="auto">
          <a:xfrm>
            <a:off x="520700" y="3414713"/>
            <a:ext cx="80930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there would be more competition for food </a:t>
            </a:r>
          </a:p>
          <a:p>
            <a:r>
              <a:rPr lang="en-US" altLang="en-US"/>
              <a:t>B. there would be more competition for nesting </a:t>
            </a:r>
          </a:p>
          <a:p>
            <a:r>
              <a:rPr lang="en-US" altLang="en-US"/>
              <a:t>     spaces </a:t>
            </a:r>
          </a:p>
          <a:p>
            <a:r>
              <a:rPr lang="en-US" altLang="en-US"/>
              <a:t>C. there would be more competition for sunlight</a:t>
            </a:r>
          </a:p>
          <a:p>
            <a:r>
              <a:rPr lang="en-US" altLang="en-US"/>
              <a:t>D. there would be more competition for water</a:t>
            </a:r>
          </a:p>
        </p:txBody>
      </p:sp>
      <p:pic>
        <p:nvPicPr>
          <p:cNvPr id="183303" name="Picture 7" descr="im17 saguaro cactus habit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692150"/>
            <a:ext cx="3917950" cy="2813050"/>
          </a:xfrm>
          <a:prstGeom prst="rect">
            <a:avLst/>
          </a:prstGeom>
          <a:noFill/>
          <a:extLst>
            <a:ext uri="{909E8E84-426E-40DD-AFC4-6F175D3DCCD1}">
              <a14:hiddenFill xmlns:a14="http://schemas.microsoft.com/office/drawing/2010/main">
                <a:solidFill>
                  <a:srgbClr val="FFFFFF"/>
                </a:solidFill>
              </a14:hiddenFill>
            </a:ext>
          </a:extLst>
        </p:spPr>
      </p:pic>
      <p:sp>
        <p:nvSpPr>
          <p:cNvPr id="183304" name="Text Box 8"/>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3302"/>
                                        </p:tgtEl>
                                        <p:attrNameLst>
                                          <p:attrName>style.visibility</p:attrName>
                                        </p:attrNameLst>
                                      </p:cBhvr>
                                      <p:to>
                                        <p:strVal val="visible"/>
                                      </p:to>
                                    </p:set>
                                    <p:animEffect transition="in" filter="box(out)">
                                      <p:cBhvr>
                                        <p:cTn id="7" dur="500"/>
                                        <p:tgtEl>
                                          <p:spTgt spid="18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4324" name="Text Box 4"/>
          <p:cNvSpPr txBox="1">
            <a:spLocks noChangeArrowheads="1"/>
          </p:cNvSpPr>
          <p:nvPr/>
        </p:nvSpPr>
        <p:spPr bwMode="auto">
          <a:xfrm>
            <a:off x="520700" y="1433513"/>
            <a:ext cx="8093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B. All three animals use the cactus for nesting spaces. If nesting spaces are limited, the lizards may not be able to raise young and their population size will be limited. </a:t>
            </a:r>
          </a:p>
        </p:txBody>
      </p:sp>
      <p:sp>
        <p:nvSpPr>
          <p:cNvPr id="184326" name="Text Box 6"/>
          <p:cNvSpPr txBox="1">
            <a:spLocks noChangeArrowheads="1"/>
          </p:cNvSpPr>
          <p:nvPr/>
        </p:nvSpPr>
        <p:spPr bwMode="auto">
          <a:xfrm>
            <a:off x="1593850" y="633413"/>
            <a:ext cx="17970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r>
              <a:rPr lang="en-US" altLang="en-US" sz="3600">
                <a:latin typeface="Times New Roman" panose="02020603050405020304" pitchFamily="18" charset="0"/>
              </a:rPr>
              <a:t> </a:t>
            </a:r>
          </a:p>
        </p:txBody>
      </p:sp>
      <p:sp>
        <p:nvSpPr>
          <p:cNvPr id="184327" name="Text Box 7"/>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4326"/>
                                        </p:tgtEl>
                                        <p:attrNameLst>
                                          <p:attrName>style.visibility</p:attrName>
                                        </p:attrNameLst>
                                      </p:cBhvr>
                                      <p:to>
                                        <p:strVal val="visible"/>
                                      </p:to>
                                    </p:set>
                                    <p:animEffect transition="in" filter="box(out)">
                                      <p:cBhvr>
                                        <p:cTn id="7" dur="500"/>
                                        <p:tgtEl>
                                          <p:spTgt spid="18432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4324"/>
                                        </p:tgtEl>
                                        <p:attrNameLst>
                                          <p:attrName>style.visibility</p:attrName>
                                        </p:attrNameLst>
                                      </p:cBhvr>
                                      <p:to>
                                        <p:strVal val="visible"/>
                                      </p:to>
                                    </p:set>
                                    <p:animEffect transition="in" filter="box(out)">
                                      <p:cBhvr>
                                        <p:cTn id="11"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593850" y="685800"/>
            <a:ext cx="23939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2</a:t>
            </a:r>
            <a:r>
              <a:rPr lang="en-US" altLang="en-US" sz="3600">
                <a:latin typeface="Times New Roman" panose="02020603050405020304" pitchFamily="18" charset="0"/>
              </a:rPr>
              <a:t> </a:t>
            </a:r>
          </a:p>
        </p:txBody>
      </p:sp>
      <p:sp>
        <p:nvSpPr>
          <p:cNvPr id="185347"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5349" name="Text Box 5"/>
          <p:cNvSpPr txBox="1">
            <a:spLocks noChangeArrowheads="1"/>
          </p:cNvSpPr>
          <p:nvPr/>
        </p:nvSpPr>
        <p:spPr bwMode="auto">
          <a:xfrm>
            <a:off x="517525" y="1341438"/>
            <a:ext cx="80930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An ecologist measured 10 square meters of beach and counted 50 crabs. The scientist then multiplied 50 by 10 and estimated that there were 500 crabs on 100 square meters of beach. What tool was the ecologist using? </a:t>
            </a:r>
          </a:p>
        </p:txBody>
      </p:sp>
      <p:grpSp>
        <p:nvGrpSpPr>
          <p:cNvPr id="185353" name="Group 9"/>
          <p:cNvGrpSpPr>
            <a:grpSpLocks/>
          </p:cNvGrpSpPr>
          <p:nvPr/>
        </p:nvGrpSpPr>
        <p:grpSpPr bwMode="auto">
          <a:xfrm>
            <a:off x="519113" y="4114800"/>
            <a:ext cx="7496175" cy="1066800"/>
            <a:chOff x="327" y="2592"/>
            <a:chExt cx="4722" cy="672"/>
          </a:xfrm>
        </p:grpSpPr>
        <p:sp>
          <p:nvSpPr>
            <p:cNvPr id="185351" name="Text Box 7"/>
            <p:cNvSpPr txBox="1">
              <a:spLocks noChangeArrowheads="1"/>
            </p:cNvSpPr>
            <p:nvPr/>
          </p:nvSpPr>
          <p:spPr bwMode="auto">
            <a:xfrm>
              <a:off x="327" y="2592"/>
              <a:ext cx="2169"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biotic count </a:t>
              </a:r>
            </a:p>
            <a:p>
              <a:r>
                <a:rPr lang="en-US" altLang="en-US"/>
                <a:t>B. capacity count </a:t>
              </a:r>
            </a:p>
          </p:txBody>
        </p:sp>
        <p:sp>
          <p:nvSpPr>
            <p:cNvPr id="185352" name="Text Box 8"/>
            <p:cNvSpPr txBox="1">
              <a:spLocks noChangeArrowheads="1"/>
            </p:cNvSpPr>
            <p:nvPr/>
          </p:nvSpPr>
          <p:spPr bwMode="auto">
            <a:xfrm>
              <a:off x="2880" y="2592"/>
              <a:ext cx="2169"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 limiting count</a:t>
              </a:r>
            </a:p>
            <a:p>
              <a:r>
                <a:rPr lang="en-US" altLang="en-US"/>
                <a:t>D. sample count</a:t>
              </a:r>
            </a:p>
          </p:txBody>
        </p:sp>
      </p:grpSp>
      <p:sp>
        <p:nvSpPr>
          <p:cNvPr id="185354" name="Text Box 10"/>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box(out)">
                                      <p:cBhvr>
                                        <p:cTn id="7" dur="500"/>
                                        <p:tgtEl>
                                          <p:spTgt spid="18534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5349"/>
                                        </p:tgtEl>
                                        <p:attrNameLst>
                                          <p:attrName>style.visibility</p:attrName>
                                        </p:attrNameLst>
                                      </p:cBhvr>
                                      <p:to>
                                        <p:strVal val="visible"/>
                                      </p:to>
                                    </p:set>
                                    <p:animEffect transition="in" filter="box(out)">
                                      <p:cBhvr>
                                        <p:cTn id="11" dur="500"/>
                                        <p:tgtEl>
                                          <p:spTgt spid="1853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85353"/>
                                        </p:tgtEl>
                                        <p:attrNameLst>
                                          <p:attrName>style.visibility</p:attrName>
                                        </p:attrNameLst>
                                      </p:cBhvr>
                                      <p:to>
                                        <p:strVal val="visible"/>
                                      </p:to>
                                    </p:set>
                                    <p:animEffect transition="in" filter="box(out)">
                                      <p:cBhvr>
                                        <p:cTn id="16" dur="500"/>
                                        <p:tgtEl>
                                          <p:spTgt spid="185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6372" name="Text Box 4"/>
          <p:cNvSpPr txBox="1">
            <a:spLocks noChangeArrowheads="1"/>
          </p:cNvSpPr>
          <p:nvPr/>
        </p:nvSpPr>
        <p:spPr bwMode="auto">
          <a:xfrm>
            <a:off x="520700" y="1433513"/>
            <a:ext cx="8093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D. Sample counts are used to estimate the sizes of large populations. </a:t>
            </a:r>
          </a:p>
        </p:txBody>
      </p:sp>
      <p:sp>
        <p:nvSpPr>
          <p:cNvPr id="186373" name="Text Box 5"/>
          <p:cNvSpPr txBox="1">
            <a:spLocks noChangeArrowheads="1"/>
          </p:cNvSpPr>
          <p:nvPr/>
        </p:nvSpPr>
        <p:spPr bwMode="auto">
          <a:xfrm>
            <a:off x="1593850" y="633413"/>
            <a:ext cx="17970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r>
              <a:rPr lang="en-US" altLang="en-US" sz="3600">
                <a:latin typeface="Times New Roman" panose="02020603050405020304" pitchFamily="18" charset="0"/>
              </a:rPr>
              <a:t> </a:t>
            </a:r>
          </a:p>
        </p:txBody>
      </p:sp>
      <p:sp>
        <p:nvSpPr>
          <p:cNvPr id="186374" name="Text Box 6"/>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box(out)">
                                      <p:cBhvr>
                                        <p:cTn id="7" dur="500"/>
                                        <p:tgtEl>
                                          <p:spTgt spid="18637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6372"/>
                                        </p:tgtEl>
                                        <p:attrNameLst>
                                          <p:attrName>style.visibility</p:attrName>
                                        </p:attrNameLst>
                                      </p:cBhvr>
                                      <p:to>
                                        <p:strVal val="visible"/>
                                      </p:to>
                                    </p:set>
                                    <p:animEffect transition="in" filter="box(out)">
                                      <p:cBhvr>
                                        <p:cTn id="11"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1593850" y="685800"/>
            <a:ext cx="23939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3</a:t>
            </a:r>
            <a:r>
              <a:rPr lang="en-US" altLang="en-US" sz="3600">
                <a:latin typeface="Times New Roman" panose="02020603050405020304" pitchFamily="18" charset="0"/>
              </a:rPr>
              <a:t> </a:t>
            </a:r>
          </a:p>
        </p:txBody>
      </p:sp>
      <p:sp>
        <p:nvSpPr>
          <p:cNvPr id="187395"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2</a:t>
            </a:r>
          </a:p>
        </p:txBody>
      </p:sp>
      <p:sp>
        <p:nvSpPr>
          <p:cNvPr id="187397" name="Text Box 5"/>
          <p:cNvSpPr txBox="1">
            <a:spLocks noChangeArrowheads="1"/>
          </p:cNvSpPr>
          <p:nvPr/>
        </p:nvSpPr>
        <p:spPr bwMode="auto">
          <a:xfrm>
            <a:off x="517525" y="1341438"/>
            <a:ext cx="80930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Which has the highest biotic potential, a fish that can produce 4000 eggs a year or one that can produce 20 eggs a year? </a:t>
            </a:r>
          </a:p>
        </p:txBody>
      </p:sp>
      <p:sp>
        <p:nvSpPr>
          <p:cNvPr id="187398" name="Text Box 6"/>
          <p:cNvSpPr txBox="1">
            <a:spLocks noChangeArrowheads="1"/>
          </p:cNvSpPr>
          <p:nvPr/>
        </p:nvSpPr>
        <p:spPr bwMode="auto">
          <a:xfrm>
            <a:off x="519113" y="3902075"/>
            <a:ext cx="801528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fish that can produce 4000 eggs a year has the highest biotic potential. Biotic potential is the highest rate of</a:t>
            </a:r>
            <a:r>
              <a:rPr lang="en-US" altLang="en-US" b="1"/>
              <a:t> </a:t>
            </a:r>
            <a:r>
              <a:rPr lang="en-US" altLang="en-US"/>
              <a:t>reproduction under ideal conditions. </a:t>
            </a:r>
          </a:p>
        </p:txBody>
      </p:sp>
      <p:sp>
        <p:nvSpPr>
          <p:cNvPr id="187400" name="Text Box 8"/>
          <p:cNvSpPr txBox="1">
            <a:spLocks noChangeArrowheads="1"/>
          </p:cNvSpPr>
          <p:nvPr/>
        </p:nvSpPr>
        <p:spPr bwMode="auto">
          <a:xfrm>
            <a:off x="1600200" y="3300413"/>
            <a:ext cx="17970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r>
              <a:rPr lang="en-US" altLang="en-US" sz="3600">
                <a:latin typeface="Times New Roman" panose="02020603050405020304" pitchFamily="18" charset="0"/>
              </a:rPr>
              <a:t> </a:t>
            </a:r>
          </a:p>
        </p:txBody>
      </p:sp>
      <p:sp>
        <p:nvSpPr>
          <p:cNvPr id="187401" name="Text Box 9"/>
          <p:cNvSpPr txBox="1">
            <a:spLocks noChangeArrowheads="1"/>
          </p:cNvSpPr>
          <p:nvPr/>
        </p:nvSpPr>
        <p:spPr bwMode="auto">
          <a:xfrm>
            <a:off x="3497263" y="-12700"/>
            <a:ext cx="2151062"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box(out)">
                                      <p:cBhvr>
                                        <p:cTn id="7" dur="500"/>
                                        <p:tgtEl>
                                          <p:spTgt spid="18739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7397"/>
                                        </p:tgtEl>
                                        <p:attrNameLst>
                                          <p:attrName>style.visibility</p:attrName>
                                        </p:attrNameLst>
                                      </p:cBhvr>
                                      <p:to>
                                        <p:strVal val="visible"/>
                                      </p:to>
                                    </p:set>
                                    <p:animEffect transition="in" filter="box(out)">
                                      <p:cBhvr>
                                        <p:cTn id="11" dur="500"/>
                                        <p:tgtEl>
                                          <p:spTgt spid="1873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87400"/>
                                        </p:tgtEl>
                                        <p:attrNameLst>
                                          <p:attrName>style.visibility</p:attrName>
                                        </p:attrNameLst>
                                      </p:cBhvr>
                                      <p:to>
                                        <p:strVal val="visible"/>
                                      </p:to>
                                    </p:set>
                                    <p:animEffect transition="in" filter="box(out)">
                                      <p:cBhvr>
                                        <p:cTn id="16" dur="500"/>
                                        <p:tgtEl>
                                          <p:spTgt spid="187400"/>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87398"/>
                                        </p:tgtEl>
                                        <p:attrNameLst>
                                          <p:attrName>style.visibility</p:attrName>
                                        </p:attrNameLst>
                                      </p:cBhvr>
                                      <p:to>
                                        <p:strVal val="visible"/>
                                      </p:to>
                                    </p:set>
                                    <p:animEffect transition="in" filter="box(out)">
                                      <p:cBhvr>
                                        <p:cTn id="20" dur="5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7" grpId="0"/>
      <p:bldP spid="187398" grpId="0"/>
      <p:bldP spid="1874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533400" y="14224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Living organisms need a constant supply of energy.</a:t>
            </a:r>
          </a:p>
        </p:txBody>
      </p:sp>
      <p:sp>
        <p:nvSpPr>
          <p:cNvPr id="146435" name="Text Box 3"/>
          <p:cNvSpPr txBox="1">
            <a:spLocks noChangeArrowheads="1"/>
          </p:cNvSpPr>
          <p:nvPr/>
        </p:nvSpPr>
        <p:spPr bwMode="auto">
          <a:xfrm>
            <a:off x="1593850" y="681038"/>
            <a:ext cx="3803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Obtaining Energy</a:t>
            </a:r>
            <a:r>
              <a:rPr lang="en-US" altLang="en-US">
                <a:latin typeface="Times New Roman" panose="02020603050405020304" pitchFamily="18" charset="0"/>
              </a:rPr>
              <a:t> </a:t>
            </a:r>
          </a:p>
        </p:txBody>
      </p:sp>
      <p:sp>
        <p:nvSpPr>
          <p:cNvPr id="14643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46438"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46439" name="Text Box 7"/>
          <p:cNvSpPr txBox="1">
            <a:spLocks noChangeArrowheads="1"/>
          </p:cNvSpPr>
          <p:nvPr/>
        </p:nvSpPr>
        <p:spPr bwMode="auto">
          <a:xfrm>
            <a:off x="533400" y="26162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energy that fuels most life on Earth comes from the Sun. </a:t>
            </a:r>
          </a:p>
        </p:txBody>
      </p:sp>
      <p:sp>
        <p:nvSpPr>
          <p:cNvPr id="146440" name="Text Box 8"/>
          <p:cNvSpPr txBox="1">
            <a:spLocks noChangeArrowheads="1"/>
          </p:cNvSpPr>
          <p:nvPr/>
        </p:nvSpPr>
        <p:spPr bwMode="auto">
          <a:xfrm>
            <a:off x="533400" y="38512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Some organisms use the Sun’s energy to create energy-rich molecules through the process of photosynthesis.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box(out)">
                                      <p:cBhvr>
                                        <p:cTn id="7" dur="500"/>
                                        <p:tgtEl>
                                          <p:spTgt spid="146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9"/>
                                        </p:tgtEl>
                                        <p:attrNameLst>
                                          <p:attrName>style.visibility</p:attrName>
                                        </p:attrNameLst>
                                      </p:cBhvr>
                                      <p:to>
                                        <p:strVal val="visible"/>
                                      </p:to>
                                    </p:set>
                                    <p:animEffect transition="in" filter="box(out)">
                                      <p:cBhvr>
                                        <p:cTn id="12" dur="500"/>
                                        <p:tgtEl>
                                          <p:spTgt spid="146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40"/>
                                        </p:tgtEl>
                                        <p:attrNameLst>
                                          <p:attrName>style.visibility</p:attrName>
                                        </p:attrNameLst>
                                      </p:cBhvr>
                                      <p:to>
                                        <p:strVal val="visible"/>
                                      </p:to>
                                    </p:set>
                                    <p:animEffect transition="in" filter="box(out)">
                                      <p:cBhvr>
                                        <p:cTn id="17"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9" grpId="0"/>
      <p:bldP spid="1464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533400" y="15589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energy-rich molecules, usually sugars, serve as food. </a:t>
            </a:r>
          </a:p>
        </p:txBody>
      </p:sp>
      <p:sp>
        <p:nvSpPr>
          <p:cNvPr id="14746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47462"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47463" name="Text Box 7"/>
          <p:cNvSpPr txBox="1">
            <a:spLocks noChangeArrowheads="1"/>
          </p:cNvSpPr>
          <p:nvPr/>
        </p:nvSpPr>
        <p:spPr bwMode="auto">
          <a:xfrm>
            <a:off x="533400" y="28797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When the molecules break apart</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rPr>
              <a:t>for example, during digestion</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rPr>
              <a:t>the energy in the chemical bonds is released to fuel life processes.</a:t>
            </a:r>
          </a:p>
        </p:txBody>
      </p:sp>
      <p:sp>
        <p:nvSpPr>
          <p:cNvPr id="147465" name="Text Box 9"/>
          <p:cNvSpPr txBox="1">
            <a:spLocks noChangeArrowheads="1"/>
          </p:cNvSpPr>
          <p:nvPr/>
        </p:nvSpPr>
        <p:spPr bwMode="auto">
          <a:xfrm>
            <a:off x="1593850" y="681038"/>
            <a:ext cx="3803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Obtaining Energy</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box(out)">
                                      <p:cBhvr>
                                        <p:cTn id="7" dur="500"/>
                                        <p:tgtEl>
                                          <p:spTgt spid="147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7463"/>
                                        </p:tgtEl>
                                        <p:attrNameLst>
                                          <p:attrName>style.visibility</p:attrName>
                                        </p:attrNameLst>
                                      </p:cBhvr>
                                      <p:to>
                                        <p:strVal val="visible"/>
                                      </p:to>
                                    </p:set>
                                    <p:animEffect transition="in" filter="box(out)">
                                      <p:cBhvr>
                                        <p:cTn id="12"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6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33400" y="155892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Organisms that use an outside energy source like the Sun to make energy-rich molecules are called </a:t>
            </a:r>
            <a:r>
              <a:rPr lang="en-US" altLang="en-US" b="1">
                <a:solidFill>
                  <a:srgbClr val="FF3399"/>
                </a:solidFill>
                <a:latin typeface="Times New Roman" panose="02020603050405020304" pitchFamily="18" charset="0"/>
              </a:rPr>
              <a:t>producers</a:t>
            </a:r>
            <a:r>
              <a:rPr lang="en-US" altLang="en-US">
                <a:latin typeface="Times New Roman" panose="02020603050405020304" pitchFamily="18" charset="0"/>
              </a:rPr>
              <a:t>. </a:t>
            </a:r>
          </a:p>
        </p:txBody>
      </p:sp>
      <p:sp>
        <p:nvSpPr>
          <p:cNvPr id="148483" name="Text Box 3"/>
          <p:cNvSpPr txBox="1">
            <a:spLocks noChangeArrowheads="1"/>
          </p:cNvSpPr>
          <p:nvPr/>
        </p:nvSpPr>
        <p:spPr bwMode="auto">
          <a:xfrm>
            <a:off x="1593850" y="652463"/>
            <a:ext cx="22923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Producers</a:t>
            </a:r>
            <a:r>
              <a:rPr lang="en-US" altLang="en-US">
                <a:solidFill>
                  <a:srgbClr val="ECCA22"/>
                </a:solidFill>
                <a:latin typeface="Times New Roman" panose="02020603050405020304" pitchFamily="18" charset="0"/>
              </a:rPr>
              <a:t> </a:t>
            </a:r>
          </a:p>
        </p:txBody>
      </p:sp>
      <p:sp>
        <p:nvSpPr>
          <p:cNvPr id="14848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48486"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48487" name="Text Box 7"/>
          <p:cNvSpPr txBox="1">
            <a:spLocks noChangeArrowheads="1"/>
          </p:cNvSpPr>
          <p:nvPr/>
        </p:nvSpPr>
        <p:spPr bwMode="auto">
          <a:xfrm>
            <a:off x="533400" y="33178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Most producers contain chlorophyll (KLOR uh fihl), a chemical that is required for photosynthesis. </a:t>
            </a:r>
          </a:p>
        </p:txBody>
      </p:sp>
      <p:pic>
        <p:nvPicPr>
          <p:cNvPr id="148488" name="Picture 8" descr="MiddleSchoolAudio">
            <a:hlinkClick r:id="" action="ppaction://noaction">
              <a:snd r:embed="rId2" name="LS43309.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393700" cy="36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box(out)">
                                      <p:cBhvr>
                                        <p:cTn id="7" dur="500"/>
                                        <p:tgtEl>
                                          <p:spTgt spid="14848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8488"/>
                                        </p:tgtEl>
                                        <p:attrNameLst>
                                          <p:attrName>style.visibility</p:attrName>
                                        </p:attrNameLst>
                                      </p:cBhvr>
                                      <p:to>
                                        <p:strVal val="visible"/>
                                      </p:to>
                                    </p:set>
                                    <p:animEffect transition="in" filter="box(out)">
                                      <p:cBhvr>
                                        <p:cTn id="11" dur="500"/>
                                        <p:tgtEl>
                                          <p:spTgt spid="1484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8487"/>
                                        </p:tgtEl>
                                        <p:attrNameLst>
                                          <p:attrName>style.visibility</p:attrName>
                                        </p:attrNameLst>
                                      </p:cBhvr>
                                      <p:to>
                                        <p:strVal val="visible"/>
                                      </p:to>
                                    </p:set>
                                    <p:animEffect transition="in" filter="box(out)">
                                      <p:cBhvr>
                                        <p:cTn id="16"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533400" y="1219200"/>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Green plants are producers. </a:t>
            </a:r>
          </a:p>
        </p:txBody>
      </p:sp>
      <p:sp>
        <p:nvSpPr>
          <p:cNvPr id="14950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49510"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49511" name="Text Box 7"/>
          <p:cNvSpPr txBox="1">
            <a:spLocks noChangeArrowheads="1"/>
          </p:cNvSpPr>
          <p:nvPr/>
        </p:nvSpPr>
        <p:spPr bwMode="auto">
          <a:xfrm>
            <a:off x="533400" y="17526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Some producers do not contain chlorophyll and do not use energy from the Sun. </a:t>
            </a:r>
          </a:p>
        </p:txBody>
      </p:sp>
      <p:sp>
        <p:nvSpPr>
          <p:cNvPr id="149513" name="Text Box 9"/>
          <p:cNvSpPr txBox="1">
            <a:spLocks noChangeArrowheads="1"/>
          </p:cNvSpPr>
          <p:nvPr/>
        </p:nvSpPr>
        <p:spPr bwMode="auto">
          <a:xfrm>
            <a:off x="4953000" y="2708275"/>
            <a:ext cx="38862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They make energy-rich molecules through a process called chemosynthesis (kee moh SIHN thuh sus). </a:t>
            </a:r>
          </a:p>
        </p:txBody>
      </p:sp>
      <p:pic>
        <p:nvPicPr>
          <p:cNvPr id="149516" name="Picture 12" descr="im47 green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4191000" cy="2738438"/>
          </a:xfrm>
          <a:prstGeom prst="rect">
            <a:avLst/>
          </a:prstGeom>
          <a:noFill/>
          <a:extLst>
            <a:ext uri="{909E8E84-426E-40DD-AFC4-6F175D3DCCD1}">
              <a14:hiddenFill xmlns:a14="http://schemas.microsoft.com/office/drawing/2010/main">
                <a:solidFill>
                  <a:srgbClr val="FFFFFF"/>
                </a:solidFill>
              </a14:hiddenFill>
            </a:ext>
          </a:extLst>
        </p:spPr>
      </p:pic>
      <p:sp>
        <p:nvSpPr>
          <p:cNvPr id="149517" name="Text Box 13"/>
          <p:cNvSpPr txBox="1">
            <a:spLocks noChangeArrowheads="1"/>
          </p:cNvSpPr>
          <p:nvPr/>
        </p:nvSpPr>
        <p:spPr bwMode="auto">
          <a:xfrm>
            <a:off x="1593850" y="652463"/>
            <a:ext cx="22923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Producers</a:t>
            </a:r>
            <a:r>
              <a:rPr lang="en-US" altLang="en-US">
                <a:solidFill>
                  <a:srgbClr val="ECCA2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box(out)">
                                      <p:cBhvr>
                                        <p:cTn id="7" dur="500"/>
                                        <p:tgtEl>
                                          <p:spTgt spid="14950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9516"/>
                                        </p:tgtEl>
                                        <p:attrNameLst>
                                          <p:attrName>style.visibility</p:attrName>
                                        </p:attrNameLst>
                                      </p:cBhvr>
                                      <p:to>
                                        <p:strVal val="visible"/>
                                      </p:to>
                                    </p:set>
                                    <p:animEffect transition="in" filter="box(out)">
                                      <p:cBhvr>
                                        <p:cTn id="11" dur="500"/>
                                        <p:tgtEl>
                                          <p:spTgt spid="1495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9511"/>
                                        </p:tgtEl>
                                        <p:attrNameLst>
                                          <p:attrName>style.visibility</p:attrName>
                                        </p:attrNameLst>
                                      </p:cBhvr>
                                      <p:to>
                                        <p:strVal val="visible"/>
                                      </p:to>
                                    </p:set>
                                    <p:animEffect transition="in" filter="box(out)">
                                      <p:cBhvr>
                                        <p:cTn id="16" dur="500"/>
                                        <p:tgtEl>
                                          <p:spTgt spid="1495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49513"/>
                                        </p:tgtEl>
                                        <p:attrNameLst>
                                          <p:attrName>style.visibility</p:attrName>
                                        </p:attrNameLst>
                                      </p:cBhvr>
                                      <p:to>
                                        <p:strVal val="visible"/>
                                      </p:to>
                                    </p:set>
                                    <p:animEffect transition="in" filter="box(out)">
                                      <p:cBhvr>
                                        <p:cTn id="21" dur="5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11" grpId="0"/>
      <p:bldP spid="1495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533400" y="150495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These organisms can be found near volcanic vents on the ocean floor. </a:t>
            </a:r>
          </a:p>
        </p:txBody>
      </p:sp>
      <p:sp>
        <p:nvSpPr>
          <p:cNvPr id="15053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0534"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0535" name="Text Box 7"/>
          <p:cNvSpPr txBox="1">
            <a:spLocks noChangeArrowheads="1"/>
          </p:cNvSpPr>
          <p:nvPr/>
        </p:nvSpPr>
        <p:spPr bwMode="auto">
          <a:xfrm>
            <a:off x="533400" y="27654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Inorganic molecules in the water provide the energy source for chemosynthesis. </a:t>
            </a:r>
          </a:p>
        </p:txBody>
      </p:sp>
      <p:sp>
        <p:nvSpPr>
          <p:cNvPr id="150537" name="Text Box 9"/>
          <p:cNvSpPr txBox="1">
            <a:spLocks noChangeArrowheads="1"/>
          </p:cNvSpPr>
          <p:nvPr/>
        </p:nvSpPr>
        <p:spPr bwMode="auto">
          <a:xfrm>
            <a:off x="1593850" y="681038"/>
            <a:ext cx="22923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Producers</a:t>
            </a:r>
            <a:r>
              <a:rPr lang="en-US" altLang="en-US">
                <a:solidFill>
                  <a:srgbClr val="ECCA2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box(out)">
                                      <p:cBhvr>
                                        <p:cTn id="7" dur="5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5"/>
                                        </p:tgtEl>
                                        <p:attrNameLst>
                                          <p:attrName>style.visibility</p:attrName>
                                        </p:attrNameLst>
                                      </p:cBhvr>
                                      <p:to>
                                        <p:strVal val="visible"/>
                                      </p:to>
                                    </p:set>
                                    <p:animEffect transition="in" filter="box(out)">
                                      <p:cBhvr>
                                        <p:cTn id="12" dur="500"/>
                                        <p:tgtEl>
                                          <p:spTgt spid="150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533400" y="15652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amount of energy that reaches Earth from the Sun helps make the temperature just right for life.</a:t>
            </a:r>
            <a:r>
              <a:rPr lang="en-US" altLang="en-US" b="1">
                <a:latin typeface="Times New Roman" panose="02020603050405020304" pitchFamily="18" charset="0"/>
              </a:rPr>
              <a:t> </a:t>
            </a:r>
          </a:p>
        </p:txBody>
      </p:sp>
      <p:sp>
        <p:nvSpPr>
          <p:cNvPr id="105475" name="Text Box 3"/>
          <p:cNvSpPr txBox="1">
            <a:spLocks noChangeArrowheads="1"/>
          </p:cNvSpPr>
          <p:nvPr/>
        </p:nvSpPr>
        <p:spPr bwMode="auto">
          <a:xfrm>
            <a:off x="533400" y="33178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Mercury, the planet closest to the Sun, is too hot during the day and too cold at night to make life possible there.</a:t>
            </a:r>
          </a:p>
        </p:txBody>
      </p:sp>
      <p:sp>
        <p:nvSpPr>
          <p:cNvPr id="105476" name="Text Box 4"/>
          <p:cNvSpPr txBox="1">
            <a:spLocks noChangeArrowheads="1"/>
          </p:cNvSpPr>
          <p:nvPr/>
        </p:nvSpPr>
        <p:spPr bwMode="auto">
          <a:xfrm>
            <a:off x="1593850" y="685800"/>
            <a:ext cx="29273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Life on Earth</a:t>
            </a:r>
            <a:r>
              <a:rPr lang="en-US" altLang="en-US" b="1">
                <a:latin typeface="Times New Roman" panose="02020603050405020304" pitchFamily="18" charset="0"/>
              </a:rPr>
              <a:t> </a:t>
            </a:r>
          </a:p>
        </p:txBody>
      </p:sp>
      <p:sp>
        <p:nvSpPr>
          <p:cNvPr id="105478" name="Text Box 6"/>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5479" name="Text Box 7"/>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out)">
                                      <p:cBhvr>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475"/>
                                        </p:tgtEl>
                                        <p:attrNameLst>
                                          <p:attrName>style.visibility</p:attrName>
                                        </p:attrNameLst>
                                      </p:cBhvr>
                                      <p:to>
                                        <p:strVal val="visible"/>
                                      </p:to>
                                    </p:set>
                                    <p:animEffect transition="in" filter="box(out)">
                                      <p:cBhvr>
                                        <p:cTn id="12"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533400" y="1641475"/>
            <a:ext cx="6858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Organisms that cannot make their own energy-rich molecules are called </a:t>
            </a:r>
            <a:r>
              <a:rPr lang="en-US" altLang="en-US" b="1">
                <a:solidFill>
                  <a:srgbClr val="FF3399"/>
                </a:solidFill>
                <a:latin typeface="Times New Roman" panose="02020603050405020304" pitchFamily="18" charset="0"/>
              </a:rPr>
              <a:t>consumers</a:t>
            </a:r>
            <a:r>
              <a:rPr lang="en-US" altLang="en-US">
                <a:latin typeface="Times New Roman" panose="02020603050405020304" pitchFamily="18" charset="0"/>
              </a:rPr>
              <a:t>. </a:t>
            </a:r>
          </a:p>
        </p:txBody>
      </p:sp>
      <p:sp>
        <p:nvSpPr>
          <p:cNvPr id="151555" name="Text Box 3"/>
          <p:cNvSpPr txBox="1">
            <a:spLocks noChangeArrowheads="1"/>
          </p:cNvSpPr>
          <p:nvPr/>
        </p:nvSpPr>
        <p:spPr bwMode="auto">
          <a:xfrm>
            <a:off x="1593850" y="676275"/>
            <a:ext cx="2495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Consumers</a:t>
            </a:r>
            <a:r>
              <a:rPr lang="en-US" altLang="en-US">
                <a:latin typeface="Times New Roman" panose="02020603050405020304" pitchFamily="18" charset="0"/>
              </a:rPr>
              <a:t> </a:t>
            </a:r>
          </a:p>
        </p:txBody>
      </p:sp>
      <p:sp>
        <p:nvSpPr>
          <p:cNvPr id="15155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1558"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1559" name="Text Box 7"/>
          <p:cNvSpPr txBox="1">
            <a:spLocks noChangeArrowheads="1"/>
          </p:cNvSpPr>
          <p:nvPr/>
        </p:nvSpPr>
        <p:spPr bwMode="auto">
          <a:xfrm>
            <a:off x="533400" y="3451225"/>
            <a:ext cx="7315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Consumers obtain energy by eating other organisms. </a:t>
            </a:r>
          </a:p>
        </p:txBody>
      </p:sp>
      <p:pic>
        <p:nvPicPr>
          <p:cNvPr id="151560" name="Picture 8" descr="MiddleSchoolAudio">
            <a:hlinkClick r:id="" action="ppaction://noaction">
              <a:snd r:embed="rId2" name="LS43310.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2601913"/>
            <a:ext cx="393700" cy="36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box(out)">
                                      <p:cBhvr>
                                        <p:cTn id="7" dur="500"/>
                                        <p:tgtEl>
                                          <p:spTgt spid="1515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1560"/>
                                        </p:tgtEl>
                                        <p:attrNameLst>
                                          <p:attrName>style.visibility</p:attrName>
                                        </p:attrNameLst>
                                      </p:cBhvr>
                                      <p:to>
                                        <p:strVal val="visible"/>
                                      </p:to>
                                    </p:set>
                                    <p:animEffect transition="in" filter="box(out)">
                                      <p:cBhvr>
                                        <p:cTn id="11" dur="500"/>
                                        <p:tgtEl>
                                          <p:spTgt spid="1515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1559"/>
                                        </p:tgtEl>
                                        <p:attrNameLst>
                                          <p:attrName>style.visibility</p:attrName>
                                        </p:attrNameLst>
                                      </p:cBhvr>
                                      <p:to>
                                        <p:strVal val="visible"/>
                                      </p:to>
                                    </p:set>
                                    <p:animEffect transition="in" filter="box(out)">
                                      <p:cBhvr>
                                        <p:cTn id="16" dur="5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33400" y="1489075"/>
            <a:ext cx="31242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Herbivores are the vegetarians of the world.  They include rabbits, deer, and other plant eaters. </a:t>
            </a:r>
          </a:p>
        </p:txBody>
      </p:sp>
      <p:sp>
        <p:nvSpPr>
          <p:cNvPr id="15258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2582"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pic>
        <p:nvPicPr>
          <p:cNvPr id="152586" name="Picture 10" descr="slide-50 zebra eating gr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03350"/>
            <a:ext cx="4343400" cy="4006850"/>
          </a:xfrm>
          <a:prstGeom prst="rect">
            <a:avLst/>
          </a:prstGeom>
          <a:noFill/>
          <a:extLst>
            <a:ext uri="{909E8E84-426E-40DD-AFC4-6F175D3DCCD1}">
              <a14:hiddenFill xmlns:a14="http://schemas.microsoft.com/office/drawing/2010/main">
                <a:solidFill>
                  <a:srgbClr val="FFFFFF"/>
                </a:solidFill>
              </a14:hiddenFill>
            </a:ext>
          </a:extLst>
        </p:spPr>
      </p:pic>
      <p:sp>
        <p:nvSpPr>
          <p:cNvPr id="152587" name="Text Box 11"/>
          <p:cNvSpPr txBox="1">
            <a:spLocks noChangeArrowheads="1"/>
          </p:cNvSpPr>
          <p:nvPr/>
        </p:nvSpPr>
        <p:spPr bwMode="auto">
          <a:xfrm>
            <a:off x="1593850" y="676275"/>
            <a:ext cx="2495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Consumers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out)">
                                      <p:cBhvr>
                                        <p:cTn id="7" dur="500"/>
                                        <p:tgtEl>
                                          <p:spTgt spid="15257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2586"/>
                                        </p:tgtEl>
                                        <p:attrNameLst>
                                          <p:attrName>style.visibility</p:attrName>
                                        </p:attrNameLst>
                                      </p:cBhvr>
                                      <p:to>
                                        <p:strVal val="visible"/>
                                      </p:to>
                                    </p:set>
                                    <p:animEffect transition="in" filter="box(out)">
                                      <p:cBhvr>
                                        <p:cTn id="11" dur="500"/>
                                        <p:tgtEl>
                                          <p:spTgt spid="152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685800" y="4022725"/>
            <a:ext cx="40386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Omnivores, including pigs and humans, eat mostly plants and animals. </a:t>
            </a:r>
          </a:p>
        </p:txBody>
      </p:sp>
      <p:sp>
        <p:nvSpPr>
          <p:cNvPr id="15360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3606"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3610" name="Text Box 10"/>
          <p:cNvSpPr txBox="1">
            <a:spLocks noChangeArrowheads="1"/>
          </p:cNvSpPr>
          <p:nvPr/>
        </p:nvSpPr>
        <p:spPr bwMode="auto">
          <a:xfrm>
            <a:off x="685800" y="1241425"/>
            <a:ext cx="3657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Carnivores are animals that eat other animals.  Frogs and spiders are carnivores that eat insects. </a:t>
            </a:r>
          </a:p>
        </p:txBody>
      </p:sp>
      <p:pic>
        <p:nvPicPr>
          <p:cNvPr id="153612" name="Picture 12" descr="im51 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3808413" cy="4800600"/>
          </a:xfrm>
          <a:prstGeom prst="rect">
            <a:avLst/>
          </a:prstGeom>
          <a:noFill/>
          <a:extLst>
            <a:ext uri="{909E8E84-426E-40DD-AFC4-6F175D3DCCD1}">
              <a14:hiddenFill xmlns:a14="http://schemas.microsoft.com/office/drawing/2010/main">
                <a:solidFill>
                  <a:srgbClr val="FFFFFF"/>
                </a:solidFill>
              </a14:hiddenFill>
            </a:ext>
          </a:extLst>
        </p:spPr>
      </p:pic>
      <p:sp>
        <p:nvSpPr>
          <p:cNvPr id="153613" name="Text Box 13"/>
          <p:cNvSpPr txBox="1">
            <a:spLocks noChangeArrowheads="1"/>
          </p:cNvSpPr>
          <p:nvPr/>
        </p:nvSpPr>
        <p:spPr bwMode="auto">
          <a:xfrm>
            <a:off x="1593850" y="676275"/>
            <a:ext cx="2495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Consumers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3610"/>
                                        </p:tgtEl>
                                        <p:attrNameLst>
                                          <p:attrName>style.visibility</p:attrName>
                                        </p:attrNameLst>
                                      </p:cBhvr>
                                      <p:to>
                                        <p:strVal val="visible"/>
                                      </p:to>
                                    </p:set>
                                    <p:animEffect transition="in" filter="box(out)">
                                      <p:cBhvr>
                                        <p:cTn id="7" dur="500"/>
                                        <p:tgtEl>
                                          <p:spTgt spid="15361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3612"/>
                                        </p:tgtEl>
                                        <p:attrNameLst>
                                          <p:attrName>style.visibility</p:attrName>
                                        </p:attrNameLst>
                                      </p:cBhvr>
                                      <p:to>
                                        <p:strVal val="visible"/>
                                      </p:to>
                                    </p:set>
                                    <p:animEffect transition="in" filter="box(out)">
                                      <p:cBhvr>
                                        <p:cTn id="11" dur="500"/>
                                        <p:tgtEl>
                                          <p:spTgt spid="1536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3602"/>
                                        </p:tgtEl>
                                        <p:attrNameLst>
                                          <p:attrName>style.visibility</p:attrName>
                                        </p:attrNameLst>
                                      </p:cBhvr>
                                      <p:to>
                                        <p:strVal val="visible"/>
                                      </p:to>
                                    </p:set>
                                    <p:animEffect transition="in" filter="box(out)">
                                      <p:cBhvr>
                                        <p:cTn id="16"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73061" name="Text Box 5"/>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73062" name="Text Box 6"/>
          <p:cNvSpPr txBox="1">
            <a:spLocks noChangeArrowheads="1"/>
          </p:cNvSpPr>
          <p:nvPr/>
        </p:nvSpPr>
        <p:spPr bwMode="auto">
          <a:xfrm>
            <a:off x="533400" y="1371600"/>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Decomposers, including fungi, bacteria, and earthworms, consume wastes and dead organisms. </a:t>
            </a:r>
          </a:p>
        </p:txBody>
      </p:sp>
      <p:pic>
        <p:nvPicPr>
          <p:cNvPr id="173064" name="Picture 8" descr="im51 mushro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990600"/>
            <a:ext cx="3132137" cy="4876800"/>
          </a:xfrm>
          <a:prstGeom prst="rect">
            <a:avLst/>
          </a:prstGeom>
          <a:noFill/>
          <a:extLst>
            <a:ext uri="{909E8E84-426E-40DD-AFC4-6F175D3DCCD1}">
              <a14:hiddenFill xmlns:a14="http://schemas.microsoft.com/office/drawing/2010/main">
                <a:solidFill>
                  <a:srgbClr val="FFFFFF"/>
                </a:solidFill>
              </a14:hiddenFill>
            </a:ext>
          </a:extLst>
        </p:spPr>
      </p:pic>
      <p:sp>
        <p:nvSpPr>
          <p:cNvPr id="173065" name="Text Box 9"/>
          <p:cNvSpPr txBox="1">
            <a:spLocks noChangeArrowheads="1"/>
          </p:cNvSpPr>
          <p:nvPr/>
        </p:nvSpPr>
        <p:spPr bwMode="auto">
          <a:xfrm>
            <a:off x="1593850" y="676275"/>
            <a:ext cx="24955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Consumers</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box(out)">
                                      <p:cBhvr>
                                        <p:cTn id="7" dur="500"/>
                                        <p:tgtEl>
                                          <p:spTgt spid="17306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73064"/>
                                        </p:tgtEl>
                                        <p:attrNameLst>
                                          <p:attrName>style.visibility</p:attrName>
                                        </p:attrNameLst>
                                      </p:cBhvr>
                                      <p:to>
                                        <p:strVal val="visible"/>
                                      </p:to>
                                    </p:set>
                                    <p:animEffect transition="in" filter="box(out)">
                                      <p:cBhvr>
                                        <p:cTn id="11" dur="500"/>
                                        <p:tgtEl>
                                          <p:spTgt spid="173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533400" y="12414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food chain is a simple model of the feeding relationships in an ecosystem.</a:t>
            </a:r>
          </a:p>
        </p:txBody>
      </p:sp>
      <p:sp>
        <p:nvSpPr>
          <p:cNvPr id="154627" name="Text Box 3"/>
          <p:cNvSpPr txBox="1">
            <a:spLocks noChangeArrowheads="1"/>
          </p:cNvSpPr>
          <p:nvPr/>
        </p:nvSpPr>
        <p:spPr bwMode="auto">
          <a:xfrm>
            <a:off x="1593850" y="609600"/>
            <a:ext cx="27622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Food Chains</a:t>
            </a:r>
            <a:r>
              <a:rPr lang="en-US" altLang="en-US">
                <a:latin typeface="Times New Roman" panose="02020603050405020304" pitchFamily="18" charset="0"/>
              </a:rPr>
              <a:t> </a:t>
            </a:r>
          </a:p>
        </p:txBody>
      </p:sp>
      <p:sp>
        <p:nvSpPr>
          <p:cNvPr id="15462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4630"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pic>
        <p:nvPicPr>
          <p:cNvPr id="154633" name="Picture 9" descr="im52 food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68613"/>
            <a:ext cx="5486400" cy="2998787"/>
          </a:xfrm>
          <a:prstGeom prst="rect">
            <a:avLst/>
          </a:prstGeom>
          <a:noFill/>
          <a:extLst>
            <a:ext uri="{909E8E84-426E-40DD-AFC4-6F175D3DCCD1}">
              <a14:hiddenFill xmlns:a14="http://schemas.microsoft.com/office/drawing/2010/main">
                <a:solidFill>
                  <a:srgbClr val="FFFFFF"/>
                </a:solidFill>
              </a14:hiddenFill>
            </a:ext>
          </a:extLst>
        </p:spPr>
      </p:pic>
      <p:grpSp>
        <p:nvGrpSpPr>
          <p:cNvPr id="154635" name="Group 11"/>
          <p:cNvGrpSpPr>
            <a:grpSpLocks/>
          </p:cNvGrpSpPr>
          <p:nvPr/>
        </p:nvGrpSpPr>
        <p:grpSpPr bwMode="auto">
          <a:xfrm>
            <a:off x="533400" y="2209800"/>
            <a:ext cx="8001000" cy="2400300"/>
            <a:chOff x="336" y="1344"/>
            <a:chExt cx="5040" cy="1512"/>
          </a:xfrm>
        </p:grpSpPr>
        <p:sp>
          <p:nvSpPr>
            <p:cNvPr id="154631" name="Text Box 7"/>
            <p:cNvSpPr txBox="1">
              <a:spLocks noChangeArrowheads="1"/>
            </p:cNvSpPr>
            <p:nvPr/>
          </p:nvSpPr>
          <p:spPr bwMode="auto">
            <a:xfrm>
              <a:off x="336" y="1344"/>
              <a:ext cx="5040"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For example, shrubs are food for deer, and deer are</a:t>
              </a:r>
            </a:p>
          </p:txBody>
        </p:sp>
        <p:sp>
          <p:nvSpPr>
            <p:cNvPr id="154634" name="Text Box 10"/>
            <p:cNvSpPr txBox="1">
              <a:spLocks noChangeArrowheads="1"/>
            </p:cNvSpPr>
            <p:nvPr/>
          </p:nvSpPr>
          <p:spPr bwMode="auto">
            <a:xfrm>
              <a:off x="566" y="1877"/>
              <a:ext cx="1258"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food for mountain lions.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out)">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4635"/>
                                        </p:tgtEl>
                                        <p:attrNameLst>
                                          <p:attrName>style.visibility</p:attrName>
                                        </p:attrNameLst>
                                      </p:cBhvr>
                                      <p:to>
                                        <p:strVal val="visible"/>
                                      </p:to>
                                    </p:set>
                                    <p:animEffect transition="in" filter="box(out)">
                                      <p:cBhvr>
                                        <p:cTn id="12" dur="500"/>
                                        <p:tgtEl>
                                          <p:spTgt spid="154635"/>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54633"/>
                                        </p:tgtEl>
                                        <p:attrNameLst>
                                          <p:attrName>style.visibility</p:attrName>
                                        </p:attrNameLst>
                                      </p:cBhvr>
                                      <p:to>
                                        <p:strVal val="visible"/>
                                      </p:to>
                                    </p:set>
                                    <p:animEffect transition="in" filter="box(out)">
                                      <p:cBhvr>
                                        <p:cTn id="16" dur="500"/>
                                        <p:tgtEl>
                                          <p:spTgt spid="154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533400" y="15462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Many organisms live together and share resources in other ways. </a:t>
            </a:r>
          </a:p>
        </p:txBody>
      </p:sp>
      <p:sp>
        <p:nvSpPr>
          <p:cNvPr id="155651" name="Text Box 3"/>
          <p:cNvSpPr txBox="1">
            <a:spLocks noChangeArrowheads="1"/>
          </p:cNvSpPr>
          <p:nvPr/>
        </p:nvSpPr>
        <p:spPr bwMode="auto">
          <a:xfrm>
            <a:off x="1593850" y="681038"/>
            <a:ext cx="49974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Symbiotic Relationships</a:t>
            </a:r>
            <a:r>
              <a:rPr lang="en-US" altLang="en-US">
                <a:latin typeface="Times New Roman" panose="02020603050405020304" pitchFamily="18" charset="0"/>
              </a:rPr>
              <a:t> </a:t>
            </a:r>
          </a:p>
        </p:txBody>
      </p:sp>
      <p:sp>
        <p:nvSpPr>
          <p:cNvPr id="15565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5654"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5655" name="Text Box 7"/>
          <p:cNvSpPr txBox="1">
            <a:spLocks noChangeArrowheads="1"/>
          </p:cNvSpPr>
          <p:nvPr/>
        </p:nvSpPr>
        <p:spPr bwMode="auto">
          <a:xfrm>
            <a:off x="533400" y="29178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Any close relationship between species is called </a:t>
            </a:r>
            <a:r>
              <a:rPr lang="en-US" altLang="en-US" b="1">
                <a:solidFill>
                  <a:srgbClr val="FF3399"/>
                </a:solidFill>
                <a:latin typeface="Times New Roman" panose="02020603050405020304" pitchFamily="18" charset="0"/>
              </a:rPr>
              <a:t>symbiosis</a:t>
            </a:r>
            <a:r>
              <a:rPr lang="en-US" altLang="en-US">
                <a:latin typeface="Times New Roman" panose="02020603050405020304" pitchFamily="18" charset="0"/>
              </a:rPr>
              <a:t>. </a:t>
            </a:r>
          </a:p>
        </p:txBody>
      </p:sp>
      <p:pic>
        <p:nvPicPr>
          <p:cNvPr id="155657" name="Picture 9" descr="MiddleSchoolAudio">
            <a:hlinkClick r:id="" action="ppaction://noaction">
              <a:snd r:embed="rId2" name="LS43311.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63925"/>
            <a:ext cx="393700" cy="36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box(out)">
                                      <p:cBhvr>
                                        <p:cTn id="7" dur="500"/>
                                        <p:tgtEl>
                                          <p:spTgt spid="15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Effect transition="in" filter="box(out)">
                                      <p:cBhvr>
                                        <p:cTn id="12" dur="500"/>
                                        <p:tgtEl>
                                          <p:spTgt spid="155655"/>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55657"/>
                                        </p:tgtEl>
                                        <p:attrNameLst>
                                          <p:attrName>style.visibility</p:attrName>
                                        </p:attrNameLst>
                                      </p:cBhvr>
                                      <p:to>
                                        <p:strVal val="visible"/>
                                      </p:to>
                                    </p:set>
                                    <p:animEffect transition="in" filter="box(out)">
                                      <p:cBhvr>
                                        <p:cTn id="16" dur="500"/>
                                        <p:tgtEl>
                                          <p:spTgt spid="15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533400" y="1219200"/>
            <a:ext cx="7467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Lichens are made up of an alga or a cyanobacterium that lives within the tissues of a fungus. </a:t>
            </a:r>
          </a:p>
        </p:txBody>
      </p:sp>
      <p:sp>
        <p:nvSpPr>
          <p:cNvPr id="156675" name="Text Box 3"/>
          <p:cNvSpPr txBox="1">
            <a:spLocks noChangeArrowheads="1"/>
          </p:cNvSpPr>
          <p:nvPr/>
        </p:nvSpPr>
        <p:spPr bwMode="auto">
          <a:xfrm>
            <a:off x="1593850" y="633413"/>
            <a:ext cx="2317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Mutualism</a:t>
            </a:r>
          </a:p>
        </p:txBody>
      </p:sp>
      <p:sp>
        <p:nvSpPr>
          <p:cNvPr id="15667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6678"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6679" name="Text Box 7"/>
          <p:cNvSpPr txBox="1">
            <a:spLocks noChangeArrowheads="1"/>
          </p:cNvSpPr>
          <p:nvPr/>
        </p:nvSpPr>
        <p:spPr bwMode="auto">
          <a:xfrm>
            <a:off x="533400" y="2632075"/>
            <a:ext cx="3200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Both organisms benefit from this association.</a:t>
            </a:r>
          </a:p>
        </p:txBody>
      </p:sp>
      <p:pic>
        <p:nvPicPr>
          <p:cNvPr id="156685" name="Picture 13" descr="im54 li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3505200" cy="2297113"/>
          </a:xfrm>
          <a:prstGeom prst="rect">
            <a:avLst/>
          </a:prstGeom>
          <a:noFill/>
          <a:extLst>
            <a:ext uri="{909E8E84-426E-40DD-AFC4-6F175D3DCCD1}">
              <a14:hiddenFill xmlns:a14="http://schemas.microsoft.com/office/drawing/2010/main">
                <a:solidFill>
                  <a:srgbClr val="FFFFFF"/>
                </a:solidFill>
              </a14:hiddenFill>
            </a:ext>
          </a:extLst>
        </p:spPr>
      </p:pic>
      <p:grpSp>
        <p:nvGrpSpPr>
          <p:cNvPr id="156688" name="Group 16"/>
          <p:cNvGrpSpPr>
            <a:grpSpLocks/>
          </p:cNvGrpSpPr>
          <p:nvPr/>
        </p:nvGrpSpPr>
        <p:grpSpPr bwMode="auto">
          <a:xfrm>
            <a:off x="533400" y="4079875"/>
            <a:ext cx="8001000" cy="1939925"/>
            <a:chOff x="336" y="2570"/>
            <a:chExt cx="5040" cy="1222"/>
          </a:xfrm>
        </p:grpSpPr>
        <p:sp>
          <p:nvSpPr>
            <p:cNvPr id="156687" name="Text Box 15"/>
            <p:cNvSpPr txBox="1">
              <a:spLocks noChangeArrowheads="1"/>
            </p:cNvSpPr>
            <p:nvPr/>
          </p:nvSpPr>
          <p:spPr bwMode="auto">
            <a:xfrm>
              <a:off x="518" y="3120"/>
              <a:ext cx="485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is called </a:t>
              </a:r>
              <a:r>
                <a:rPr lang="en-US" altLang="en-US" b="1">
                  <a:solidFill>
                    <a:srgbClr val="FF3399"/>
                  </a:solidFill>
                </a:rPr>
                <a:t>mutualism</a:t>
              </a:r>
              <a:r>
                <a:rPr lang="en-US" altLang="en-US"/>
                <a:t> (MYEW chuh wuh lih zum.) </a:t>
              </a:r>
            </a:p>
          </p:txBody>
        </p:sp>
        <p:sp>
          <p:nvSpPr>
            <p:cNvPr id="156681" name="Text Box 9"/>
            <p:cNvSpPr txBox="1">
              <a:spLocks noChangeArrowheads="1"/>
            </p:cNvSpPr>
            <p:nvPr/>
          </p:nvSpPr>
          <p:spPr bwMode="auto">
            <a:xfrm>
              <a:off x="336" y="2570"/>
              <a:ext cx="1824"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symbiotic relationship in</a:t>
              </a:r>
            </a:p>
          </p:txBody>
        </p:sp>
        <p:pic>
          <p:nvPicPr>
            <p:cNvPr id="156682" name="Picture 10" descr="MiddleSchoolAudio">
              <a:hlinkClick r:id="" action="ppaction://noaction">
                <a:snd r:embed="rId3" name="LS43312.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 y="3504"/>
              <a:ext cx="258" cy="232"/>
            </a:xfrm>
            <a:prstGeom prst="rect">
              <a:avLst/>
            </a:prstGeom>
            <a:noFill/>
            <a:extLst>
              <a:ext uri="{909E8E84-426E-40DD-AFC4-6F175D3DCCD1}">
                <a14:hiddenFill xmlns:a14="http://schemas.microsoft.com/office/drawing/2010/main">
                  <a:solidFill>
                    <a:srgbClr val="FFFFFF"/>
                  </a:solidFill>
                </a14:hiddenFill>
              </a:ext>
            </a:extLst>
          </p:spPr>
        </p:pic>
        <p:sp>
          <p:nvSpPr>
            <p:cNvPr id="156686" name="Text Box 14"/>
            <p:cNvSpPr txBox="1">
              <a:spLocks noChangeArrowheads="1"/>
            </p:cNvSpPr>
            <p:nvPr/>
          </p:nvSpPr>
          <p:spPr bwMode="auto">
            <a:xfrm>
              <a:off x="2102" y="2814"/>
              <a:ext cx="317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which both species benefit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box(out)">
                                      <p:cBhvr>
                                        <p:cTn id="7" dur="500"/>
                                        <p:tgtEl>
                                          <p:spTgt spid="15667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6685"/>
                                        </p:tgtEl>
                                        <p:attrNameLst>
                                          <p:attrName>style.visibility</p:attrName>
                                        </p:attrNameLst>
                                      </p:cBhvr>
                                      <p:to>
                                        <p:strVal val="visible"/>
                                      </p:to>
                                    </p:set>
                                    <p:animEffect transition="in" filter="box(out)">
                                      <p:cBhvr>
                                        <p:cTn id="11" dur="500"/>
                                        <p:tgtEl>
                                          <p:spTgt spid="1566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6679"/>
                                        </p:tgtEl>
                                        <p:attrNameLst>
                                          <p:attrName>style.visibility</p:attrName>
                                        </p:attrNameLst>
                                      </p:cBhvr>
                                      <p:to>
                                        <p:strVal val="visible"/>
                                      </p:to>
                                    </p:set>
                                    <p:animEffect transition="in" filter="box(out)">
                                      <p:cBhvr>
                                        <p:cTn id="16" dur="500"/>
                                        <p:tgtEl>
                                          <p:spTgt spid="1566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56688"/>
                                        </p:tgtEl>
                                        <p:attrNameLst>
                                          <p:attrName>style.visibility</p:attrName>
                                        </p:attrNameLst>
                                      </p:cBhvr>
                                      <p:to>
                                        <p:strVal val="visible"/>
                                      </p:to>
                                    </p:set>
                                    <p:animEffect transition="in" filter="box(out)">
                                      <p:cBhvr>
                                        <p:cTn id="21" dur="500"/>
                                        <p:tgtEl>
                                          <p:spTgt spid="156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33400" y="1284288"/>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Anemones use their tentacles to capture shrimp, fish, and other small animals to eat.</a:t>
            </a:r>
          </a:p>
        </p:txBody>
      </p:sp>
      <p:sp>
        <p:nvSpPr>
          <p:cNvPr id="157699" name="Text Box 3"/>
          <p:cNvSpPr txBox="1">
            <a:spLocks noChangeArrowheads="1"/>
          </p:cNvSpPr>
          <p:nvPr/>
        </p:nvSpPr>
        <p:spPr bwMode="auto">
          <a:xfrm>
            <a:off x="1593850" y="633413"/>
            <a:ext cx="3282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Commensalism</a:t>
            </a:r>
            <a:r>
              <a:rPr lang="en-US" altLang="en-US">
                <a:solidFill>
                  <a:srgbClr val="ECCA22"/>
                </a:solidFill>
                <a:latin typeface="Times New Roman" panose="02020603050405020304" pitchFamily="18" charset="0"/>
              </a:rPr>
              <a:t> </a:t>
            </a:r>
          </a:p>
        </p:txBody>
      </p:sp>
      <p:sp>
        <p:nvSpPr>
          <p:cNvPr id="15770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7702"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7703" name="Text Box 7"/>
          <p:cNvSpPr txBox="1">
            <a:spLocks noChangeArrowheads="1"/>
          </p:cNvSpPr>
          <p:nvPr/>
        </p:nvSpPr>
        <p:spPr bwMode="auto">
          <a:xfrm>
            <a:off x="533400" y="2351088"/>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Striped clown fish can swim among the tentacles without being harmed. </a:t>
            </a:r>
          </a:p>
        </p:txBody>
      </p:sp>
      <p:sp>
        <p:nvSpPr>
          <p:cNvPr id="157704" name="Text Box 8"/>
          <p:cNvSpPr txBox="1">
            <a:spLocks noChangeArrowheads="1"/>
          </p:cNvSpPr>
          <p:nvPr/>
        </p:nvSpPr>
        <p:spPr bwMode="auto">
          <a:xfrm>
            <a:off x="5105400" y="3459163"/>
            <a:ext cx="3048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anemone’s tentacles protect the clown fish from predators. </a:t>
            </a:r>
          </a:p>
        </p:txBody>
      </p:sp>
      <p:pic>
        <p:nvPicPr>
          <p:cNvPr id="157709" name="Picture 13" descr="slide-55 clown fish in anem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3417888"/>
            <a:ext cx="4191000" cy="2449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ox(out)">
                                      <p:cBhvr>
                                        <p:cTn id="7" dur="500"/>
                                        <p:tgtEl>
                                          <p:spTgt spid="15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7703"/>
                                        </p:tgtEl>
                                        <p:attrNameLst>
                                          <p:attrName>style.visibility</p:attrName>
                                        </p:attrNameLst>
                                      </p:cBhvr>
                                      <p:to>
                                        <p:strVal val="visible"/>
                                      </p:to>
                                    </p:set>
                                    <p:animEffect transition="in" filter="box(out)">
                                      <p:cBhvr>
                                        <p:cTn id="12" dur="500"/>
                                        <p:tgtEl>
                                          <p:spTgt spid="157703"/>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57709"/>
                                        </p:tgtEl>
                                        <p:attrNameLst>
                                          <p:attrName>style.visibility</p:attrName>
                                        </p:attrNameLst>
                                      </p:cBhvr>
                                      <p:to>
                                        <p:strVal val="visible"/>
                                      </p:to>
                                    </p:set>
                                    <p:animEffect transition="in" filter="box(out)">
                                      <p:cBhvr>
                                        <p:cTn id="16" dur="500"/>
                                        <p:tgtEl>
                                          <p:spTgt spid="1577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57704"/>
                                        </p:tgtEl>
                                        <p:attrNameLst>
                                          <p:attrName>style.visibility</p:attrName>
                                        </p:attrNameLst>
                                      </p:cBhvr>
                                      <p:to>
                                        <p:strVal val="visible"/>
                                      </p:to>
                                    </p:set>
                                    <p:animEffect transition="in" filter="box(out)">
                                      <p:cBhvr>
                                        <p:cTn id="21"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703" grpId="0"/>
      <p:bldP spid="15770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533400" y="15081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symbiotic relationship in which one organism benefits and the other is not affected is called </a:t>
            </a:r>
            <a:r>
              <a:rPr lang="en-US" altLang="en-US" b="1">
                <a:solidFill>
                  <a:srgbClr val="FF3399"/>
                </a:solidFill>
                <a:latin typeface="Times New Roman" panose="02020603050405020304" pitchFamily="18" charset="0"/>
              </a:rPr>
              <a:t>commensalisms</a:t>
            </a:r>
            <a:r>
              <a:rPr lang="en-US" altLang="en-US">
                <a:latin typeface="Times New Roman" panose="02020603050405020304" pitchFamily="18" charset="0"/>
              </a:rPr>
              <a:t> (kuh MEN suh lih zum). </a:t>
            </a:r>
          </a:p>
        </p:txBody>
      </p:sp>
      <p:sp>
        <p:nvSpPr>
          <p:cNvPr id="15872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8726"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pic>
        <p:nvPicPr>
          <p:cNvPr id="158730" name="Picture 10" descr="MiddleSchoolAudio">
            <a:hlinkClick r:id="" action="ppaction://noaction">
              <a:snd r:embed="rId2" name="LS43313.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393700" cy="368300"/>
          </a:xfrm>
          <a:prstGeom prst="rect">
            <a:avLst/>
          </a:prstGeom>
          <a:noFill/>
          <a:extLst>
            <a:ext uri="{909E8E84-426E-40DD-AFC4-6F175D3DCCD1}">
              <a14:hiddenFill xmlns:a14="http://schemas.microsoft.com/office/drawing/2010/main">
                <a:solidFill>
                  <a:srgbClr val="FFFFFF"/>
                </a:solidFill>
              </a14:hiddenFill>
            </a:ext>
          </a:extLst>
        </p:spPr>
      </p:pic>
      <p:sp>
        <p:nvSpPr>
          <p:cNvPr id="158731" name="Text Box 11"/>
          <p:cNvSpPr txBox="1">
            <a:spLocks noChangeArrowheads="1"/>
          </p:cNvSpPr>
          <p:nvPr/>
        </p:nvSpPr>
        <p:spPr bwMode="auto">
          <a:xfrm>
            <a:off x="1593850" y="633413"/>
            <a:ext cx="3282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Commensalism</a:t>
            </a:r>
            <a:r>
              <a:rPr lang="en-US" altLang="en-US">
                <a:solidFill>
                  <a:srgbClr val="ECCA2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box(out)">
                                      <p:cBhvr>
                                        <p:cTn id="7" dur="500"/>
                                        <p:tgtEl>
                                          <p:spTgt spid="15872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8730"/>
                                        </p:tgtEl>
                                        <p:attrNameLst>
                                          <p:attrName>style.visibility</p:attrName>
                                        </p:attrNameLst>
                                      </p:cBhvr>
                                      <p:to>
                                        <p:strVal val="visible"/>
                                      </p:to>
                                    </p:set>
                                    <p:animEffect transition="in" filter="box(out)">
                                      <p:cBhvr>
                                        <p:cTn id="11" dur="500"/>
                                        <p:tgtEl>
                                          <p:spTgt spid="158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533400" y="1546225"/>
            <a:ext cx="8001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Roundworms, are common in puppies. </a:t>
            </a:r>
          </a:p>
        </p:txBody>
      </p:sp>
      <p:sp>
        <p:nvSpPr>
          <p:cNvPr id="159747" name="Text Box 3"/>
          <p:cNvSpPr txBox="1">
            <a:spLocks noChangeArrowheads="1"/>
          </p:cNvSpPr>
          <p:nvPr/>
        </p:nvSpPr>
        <p:spPr bwMode="auto">
          <a:xfrm>
            <a:off x="1593850" y="633413"/>
            <a:ext cx="24701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Parasitism</a:t>
            </a:r>
            <a:r>
              <a:rPr lang="en-US" altLang="en-US">
                <a:latin typeface="Times New Roman" panose="02020603050405020304" pitchFamily="18" charset="0"/>
              </a:rPr>
              <a:t> </a:t>
            </a:r>
            <a:r>
              <a:rPr lang="en-US" altLang="en-US">
                <a:solidFill>
                  <a:srgbClr val="ECCA22"/>
                </a:solidFill>
                <a:latin typeface="Times New Roman" panose="02020603050405020304" pitchFamily="18" charset="0"/>
              </a:rPr>
              <a:t> </a:t>
            </a:r>
          </a:p>
        </p:txBody>
      </p:sp>
      <p:sp>
        <p:nvSpPr>
          <p:cNvPr id="15974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59750"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59752" name="Text Box 8"/>
          <p:cNvSpPr txBox="1">
            <a:spLocks noChangeArrowheads="1"/>
          </p:cNvSpPr>
          <p:nvPr/>
        </p:nvSpPr>
        <p:spPr bwMode="auto">
          <a:xfrm>
            <a:off x="533400" y="24796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roundworm attaches itself to the inside of the puppy’s intestine and feeds on nutrients in the puppy’s blood.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ox(out)">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9752"/>
                                        </p:tgtEl>
                                        <p:attrNameLst>
                                          <p:attrName>style.visibility</p:attrName>
                                        </p:attrNameLst>
                                      </p:cBhvr>
                                      <p:to>
                                        <p:strVal val="visible"/>
                                      </p:to>
                                    </p:set>
                                    <p:animEffect transition="in" filter="box(out)">
                                      <p:cBhvr>
                                        <p:cTn id="12" dur="5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533400" y="15652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Venus, the second planet from the Sun, has a thick, carbon dioxide atmosphere and high temperatures. </a:t>
            </a:r>
          </a:p>
        </p:txBody>
      </p:sp>
      <p:sp>
        <p:nvSpPr>
          <p:cNvPr id="106499" name="Text Box 3"/>
          <p:cNvSpPr txBox="1">
            <a:spLocks noChangeArrowheads="1"/>
          </p:cNvSpPr>
          <p:nvPr/>
        </p:nvSpPr>
        <p:spPr bwMode="auto">
          <a:xfrm>
            <a:off x="533400" y="33178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Mars is much colder than Earth because it is farther from the Sun and has a thinner atmosphere.</a:t>
            </a:r>
            <a:r>
              <a:rPr lang="en-US" altLang="en-US" b="1">
                <a:latin typeface="Times New Roman" panose="02020603050405020304" pitchFamily="18" charset="0"/>
              </a:rPr>
              <a:t> </a:t>
            </a:r>
          </a:p>
        </p:txBody>
      </p:sp>
      <p:sp>
        <p:nvSpPr>
          <p:cNvPr id="106502" name="Text Box 6"/>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6503" name="Text Box 7"/>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06504" name="Text Box 8"/>
          <p:cNvSpPr txBox="1">
            <a:spLocks noChangeArrowheads="1"/>
          </p:cNvSpPr>
          <p:nvPr/>
        </p:nvSpPr>
        <p:spPr bwMode="auto">
          <a:xfrm>
            <a:off x="1593850" y="685800"/>
            <a:ext cx="29273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Life on Earth</a:t>
            </a:r>
            <a:r>
              <a:rPr lang="en-US" altLang="en-US" b="1">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ox(out)">
                                      <p:cBhvr>
                                        <p:cTn id="7" dur="5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box(out)">
                                      <p:cBhvr>
                                        <p:cTn id="12"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533400" y="15462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puppy may have abdominal pain, bloating, and diarrhea.</a:t>
            </a:r>
          </a:p>
        </p:txBody>
      </p:sp>
      <p:sp>
        <p:nvSpPr>
          <p:cNvPr id="160771" name="Text Box 3"/>
          <p:cNvSpPr txBox="1">
            <a:spLocks noChangeArrowheads="1"/>
          </p:cNvSpPr>
          <p:nvPr/>
        </p:nvSpPr>
        <p:spPr bwMode="auto">
          <a:xfrm>
            <a:off x="1593850" y="633413"/>
            <a:ext cx="24701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Parasitism</a:t>
            </a:r>
            <a:r>
              <a:rPr lang="en-US" altLang="en-US">
                <a:latin typeface="Times New Roman" panose="02020603050405020304" pitchFamily="18" charset="0"/>
              </a:rPr>
              <a:t> </a:t>
            </a:r>
            <a:r>
              <a:rPr lang="en-US" altLang="en-US">
                <a:solidFill>
                  <a:srgbClr val="ECCA22"/>
                </a:solidFill>
                <a:latin typeface="Times New Roman" panose="02020603050405020304" pitchFamily="18" charset="0"/>
              </a:rPr>
              <a:t> </a:t>
            </a:r>
          </a:p>
        </p:txBody>
      </p:sp>
      <p:sp>
        <p:nvSpPr>
          <p:cNvPr id="16077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0774"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0775" name="Text Box 7"/>
          <p:cNvSpPr txBox="1">
            <a:spLocks noChangeArrowheads="1"/>
          </p:cNvSpPr>
          <p:nvPr/>
        </p:nvSpPr>
        <p:spPr bwMode="auto">
          <a:xfrm>
            <a:off x="533400" y="28606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symbiotic relationship in which one organism benefits but the other is harmed is called </a:t>
            </a:r>
            <a:r>
              <a:rPr lang="en-US" altLang="en-US" b="1">
                <a:solidFill>
                  <a:srgbClr val="FF3399"/>
                </a:solidFill>
                <a:latin typeface="Times New Roman" panose="02020603050405020304" pitchFamily="18" charset="0"/>
              </a:rPr>
              <a:t>parasitism</a:t>
            </a:r>
            <a:r>
              <a:rPr lang="en-US" altLang="en-US">
                <a:latin typeface="Times New Roman" panose="02020603050405020304" pitchFamily="18" charset="0"/>
              </a:rPr>
              <a:t> (PER uh suh tih zum). </a:t>
            </a:r>
          </a:p>
        </p:txBody>
      </p:sp>
      <p:pic>
        <p:nvPicPr>
          <p:cNvPr id="160776" name="Picture 8" descr="MiddleSchoolAudio">
            <a:hlinkClick r:id="" action="ppaction://noaction">
              <a:snd r:embed="rId2" name="LS43314.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3840163"/>
            <a:ext cx="393700" cy="36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box(out)">
                                      <p:cBhvr>
                                        <p:cTn id="7" dur="500"/>
                                        <p:tgtEl>
                                          <p:spTgt spid="160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0775"/>
                                        </p:tgtEl>
                                        <p:attrNameLst>
                                          <p:attrName>style.visibility</p:attrName>
                                        </p:attrNameLst>
                                      </p:cBhvr>
                                      <p:to>
                                        <p:strVal val="visible"/>
                                      </p:to>
                                    </p:set>
                                    <p:animEffect transition="in" filter="box(out)">
                                      <p:cBhvr>
                                        <p:cTn id="12" dur="500"/>
                                        <p:tgtEl>
                                          <p:spTgt spid="160775"/>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60776"/>
                                        </p:tgtEl>
                                        <p:attrNameLst>
                                          <p:attrName>style.visibility</p:attrName>
                                        </p:attrNameLst>
                                      </p:cBhvr>
                                      <p:to>
                                        <p:strVal val="visible"/>
                                      </p:to>
                                    </p:set>
                                    <p:animEffect transition="in" filter="box(out)">
                                      <p:cBhvr>
                                        <p:cTn id="16"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533400" y="1219200"/>
            <a:ext cx="8153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 rotting log in a forest can be home to many species of insects, including termites that eat decaying wood and ants that feed on the termites. </a:t>
            </a:r>
          </a:p>
        </p:txBody>
      </p:sp>
      <p:sp>
        <p:nvSpPr>
          <p:cNvPr id="161795" name="Text Box 3"/>
          <p:cNvSpPr txBox="1">
            <a:spLocks noChangeArrowheads="1"/>
          </p:cNvSpPr>
          <p:nvPr/>
        </p:nvSpPr>
        <p:spPr bwMode="auto">
          <a:xfrm>
            <a:off x="1593850" y="6334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Niches</a:t>
            </a:r>
            <a:r>
              <a:rPr lang="en-US" altLang="en-US">
                <a:solidFill>
                  <a:srgbClr val="ECCA22"/>
                </a:solidFill>
                <a:latin typeface="Times New Roman" panose="02020603050405020304" pitchFamily="18" charset="0"/>
              </a:rPr>
              <a:t>  </a:t>
            </a:r>
          </a:p>
        </p:txBody>
      </p:sp>
      <p:sp>
        <p:nvSpPr>
          <p:cNvPr id="16179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1798"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1799" name="Text Box 7"/>
          <p:cNvSpPr txBox="1">
            <a:spLocks noChangeArrowheads="1"/>
          </p:cNvSpPr>
          <p:nvPr/>
        </p:nvSpPr>
        <p:spPr bwMode="auto">
          <a:xfrm>
            <a:off x="533400" y="3070225"/>
            <a:ext cx="41148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Other species that live on or under the rotting log include millipedes, centipedes, spiders, and worms. </a:t>
            </a:r>
          </a:p>
        </p:txBody>
      </p:sp>
      <p:pic>
        <p:nvPicPr>
          <p:cNvPr id="161802" name="Picture 10" descr="im5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14613"/>
            <a:ext cx="3657600" cy="3265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ox(out)">
                                      <p:cBhvr>
                                        <p:cTn id="7" dur="500"/>
                                        <p:tgtEl>
                                          <p:spTgt spid="16179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61802"/>
                                        </p:tgtEl>
                                        <p:attrNameLst>
                                          <p:attrName>style.visibility</p:attrName>
                                        </p:attrNameLst>
                                      </p:cBhvr>
                                      <p:to>
                                        <p:strVal val="visible"/>
                                      </p:to>
                                    </p:set>
                                    <p:animEffect transition="in" filter="box(out)">
                                      <p:cBhvr>
                                        <p:cTn id="11" dur="500"/>
                                        <p:tgtEl>
                                          <p:spTgt spid="1618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61799"/>
                                        </p:tgtEl>
                                        <p:attrNameLst>
                                          <p:attrName>style.visibility</p:attrName>
                                        </p:attrNameLst>
                                      </p:cBhvr>
                                      <p:to>
                                        <p:strVal val="visible"/>
                                      </p:to>
                                    </p:set>
                                    <p:animEffect transition="in" filter="box(out)">
                                      <p:cBhvr>
                                        <p:cTn id="16" dur="5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533400" y="145415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Each species has different requirements for its survival.  As a result, each species has its own niche (NICH).</a:t>
            </a:r>
          </a:p>
        </p:txBody>
      </p:sp>
      <p:sp>
        <p:nvSpPr>
          <p:cNvPr id="162821"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2822"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2823" name="Text Box 7"/>
          <p:cNvSpPr txBox="1">
            <a:spLocks noChangeArrowheads="1"/>
          </p:cNvSpPr>
          <p:nvPr/>
        </p:nvSpPr>
        <p:spPr bwMode="auto">
          <a:xfrm>
            <a:off x="533400" y="32607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 organism’s </a:t>
            </a:r>
            <a:r>
              <a:rPr lang="en-US" altLang="en-US" b="1">
                <a:solidFill>
                  <a:srgbClr val="FF3399"/>
                </a:solidFill>
                <a:latin typeface="Times New Roman" panose="02020603050405020304" pitchFamily="18" charset="0"/>
              </a:rPr>
              <a:t>niche</a:t>
            </a:r>
            <a:r>
              <a:rPr lang="en-US" altLang="en-US">
                <a:latin typeface="Times New Roman" panose="02020603050405020304" pitchFamily="18" charset="0"/>
              </a:rPr>
              <a:t> is its role in its environment</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rPr>
              <a:t>how it obtains food and shelter, finds a mate, cares for its young, and avoids danger. </a:t>
            </a:r>
          </a:p>
        </p:txBody>
      </p:sp>
      <p:pic>
        <p:nvPicPr>
          <p:cNvPr id="162824" name="Picture 8" descr="MiddleSchoolAudio">
            <a:hlinkClick r:id="" action="ppaction://noaction">
              <a:snd r:embed="rId2" name="LS43315.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710113"/>
            <a:ext cx="393700" cy="368300"/>
          </a:xfrm>
          <a:prstGeom prst="rect">
            <a:avLst/>
          </a:prstGeom>
          <a:noFill/>
          <a:extLst>
            <a:ext uri="{909E8E84-426E-40DD-AFC4-6F175D3DCCD1}">
              <a14:hiddenFill xmlns:a14="http://schemas.microsoft.com/office/drawing/2010/main">
                <a:solidFill>
                  <a:srgbClr val="FFFFFF"/>
                </a:solidFill>
              </a14:hiddenFill>
            </a:ext>
          </a:extLst>
        </p:spPr>
      </p:pic>
      <p:sp>
        <p:nvSpPr>
          <p:cNvPr id="162825" name="Text Box 9"/>
          <p:cNvSpPr txBox="1">
            <a:spLocks noChangeArrowheads="1"/>
          </p:cNvSpPr>
          <p:nvPr/>
        </p:nvSpPr>
        <p:spPr bwMode="auto">
          <a:xfrm>
            <a:off x="1593850" y="6334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Niches</a:t>
            </a:r>
            <a:r>
              <a:rPr lang="en-US" altLang="en-US">
                <a:solidFill>
                  <a:srgbClr val="ECCA2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box(out)">
                                      <p:cBhvr>
                                        <p:cTn id="7" dur="500"/>
                                        <p:tgtEl>
                                          <p:spTgt spid="162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2823"/>
                                        </p:tgtEl>
                                        <p:attrNameLst>
                                          <p:attrName>style.visibility</p:attrName>
                                        </p:attrNameLst>
                                      </p:cBhvr>
                                      <p:to>
                                        <p:strVal val="visible"/>
                                      </p:to>
                                    </p:set>
                                    <p:animEffect transition="in" filter="box(out)">
                                      <p:cBhvr>
                                        <p:cTn id="12" dur="500"/>
                                        <p:tgtEl>
                                          <p:spTgt spid="162823"/>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62824"/>
                                        </p:tgtEl>
                                        <p:attrNameLst>
                                          <p:attrName>style.visibility</p:attrName>
                                        </p:attrNameLst>
                                      </p:cBhvr>
                                      <p:to>
                                        <p:strVal val="visible"/>
                                      </p:to>
                                    </p:set>
                                    <p:animEffect transition="in" filter="box(out)">
                                      <p:cBhvr>
                                        <p:cTn id="16" dur="500"/>
                                        <p:tgtEl>
                                          <p:spTgt spid="16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533400" y="143827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Special adaptations that improve survival are often part of an organism’s niche.</a:t>
            </a:r>
          </a:p>
        </p:txBody>
      </p:sp>
      <p:sp>
        <p:nvSpPr>
          <p:cNvPr id="163845"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3846"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3847" name="Text Box 7"/>
          <p:cNvSpPr txBox="1">
            <a:spLocks noChangeArrowheads="1"/>
          </p:cNvSpPr>
          <p:nvPr/>
        </p:nvSpPr>
        <p:spPr bwMode="auto">
          <a:xfrm>
            <a:off x="533400" y="25749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When the caterpillars eat milkweed, they become slightly poisonous.</a:t>
            </a:r>
          </a:p>
        </p:txBody>
      </p:sp>
      <p:sp>
        <p:nvSpPr>
          <p:cNvPr id="163849" name="Text Box 9"/>
          <p:cNvSpPr txBox="1">
            <a:spLocks noChangeArrowheads="1"/>
          </p:cNvSpPr>
          <p:nvPr/>
        </p:nvSpPr>
        <p:spPr bwMode="auto">
          <a:xfrm>
            <a:off x="533400" y="3794125"/>
            <a:ext cx="8001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Birds avoid eating monarchs because they learn that the caterpillars and adults butterflies have an awful taste and can make them sick. </a:t>
            </a:r>
          </a:p>
        </p:txBody>
      </p:sp>
      <p:sp>
        <p:nvSpPr>
          <p:cNvPr id="163850" name="Text Box 10"/>
          <p:cNvSpPr txBox="1">
            <a:spLocks noChangeArrowheads="1"/>
          </p:cNvSpPr>
          <p:nvPr/>
        </p:nvSpPr>
        <p:spPr bwMode="auto">
          <a:xfrm>
            <a:off x="1593850" y="6334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Niches</a:t>
            </a:r>
            <a:r>
              <a:rPr lang="en-US" altLang="en-US">
                <a:solidFill>
                  <a:srgbClr val="ECCA22"/>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box(out)">
                                      <p:cBhvr>
                                        <p:cTn id="7" dur="500"/>
                                        <p:tgtEl>
                                          <p:spTgt spid="163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7"/>
                                        </p:tgtEl>
                                        <p:attrNameLst>
                                          <p:attrName>style.visibility</p:attrName>
                                        </p:attrNameLst>
                                      </p:cBhvr>
                                      <p:to>
                                        <p:strVal val="visible"/>
                                      </p:to>
                                    </p:set>
                                    <p:animEffect transition="in" filter="box(out)">
                                      <p:cBhvr>
                                        <p:cTn id="12" dur="500"/>
                                        <p:tgtEl>
                                          <p:spTgt spid="1638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9"/>
                                        </p:tgtEl>
                                        <p:attrNameLst>
                                          <p:attrName>style.visibility</p:attrName>
                                        </p:attrNameLst>
                                      </p:cBhvr>
                                      <p:to>
                                        <p:strVal val="visible"/>
                                      </p:to>
                                    </p:set>
                                    <p:animEffect transition="in" filter="box(out)">
                                      <p:cBhvr>
                                        <p:cTn id="17" dur="500"/>
                                        <p:tgtEl>
                                          <p:spTgt spid="163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7" grpId="0"/>
      <p:bldP spid="1638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533400" y="147955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 organism’s niche includes how it avoids being eaten and how it finds or captures its food. </a:t>
            </a:r>
          </a:p>
        </p:txBody>
      </p:sp>
      <p:sp>
        <p:nvSpPr>
          <p:cNvPr id="164867" name="Text Box 3"/>
          <p:cNvSpPr txBox="1">
            <a:spLocks noChangeArrowheads="1"/>
          </p:cNvSpPr>
          <p:nvPr/>
        </p:nvSpPr>
        <p:spPr bwMode="auto">
          <a:xfrm>
            <a:off x="1593850" y="633413"/>
            <a:ext cx="3917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Predator and Prey</a:t>
            </a:r>
            <a:r>
              <a:rPr lang="en-US" altLang="en-US">
                <a:latin typeface="Times New Roman" panose="02020603050405020304" pitchFamily="18" charset="0"/>
              </a:rPr>
              <a:t> </a:t>
            </a:r>
          </a:p>
        </p:txBody>
      </p:sp>
      <p:sp>
        <p:nvSpPr>
          <p:cNvPr id="16486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4870"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4873" name="Text Box 9"/>
          <p:cNvSpPr txBox="1">
            <a:spLocks noChangeArrowheads="1"/>
          </p:cNvSpPr>
          <p:nvPr/>
        </p:nvSpPr>
        <p:spPr bwMode="auto">
          <a:xfrm>
            <a:off x="533400" y="324167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Predators are consumers that capture and eat other consumers.</a:t>
            </a:r>
          </a:p>
        </p:txBody>
      </p:sp>
      <p:sp>
        <p:nvSpPr>
          <p:cNvPr id="164874" name="Text Box 10"/>
          <p:cNvSpPr txBox="1">
            <a:spLocks noChangeArrowheads="1"/>
          </p:cNvSpPr>
          <p:nvPr/>
        </p:nvSpPr>
        <p:spPr bwMode="auto">
          <a:xfrm>
            <a:off x="533400" y="45942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prey is the organism that is captured by the predator.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box(out)">
                                      <p:cBhvr>
                                        <p:cTn id="7" dur="500"/>
                                        <p:tgtEl>
                                          <p:spTgt spid="16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out)">
                                      <p:cBhvr>
                                        <p:cTn id="12" dur="500"/>
                                        <p:tgtEl>
                                          <p:spTgt spid="164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4874"/>
                                        </p:tgtEl>
                                        <p:attrNameLst>
                                          <p:attrName>style.visibility</p:attrName>
                                        </p:attrNameLst>
                                      </p:cBhvr>
                                      <p:to>
                                        <p:strVal val="visible"/>
                                      </p:to>
                                    </p:set>
                                    <p:animEffect transition="in" filter="box(out)">
                                      <p:cBhvr>
                                        <p:cTn id="17" dur="5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73" grpId="0"/>
      <p:bldP spid="16487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533400" y="12604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presence of predators usually increases the number of different species that can live in an ecosystem. </a:t>
            </a:r>
          </a:p>
        </p:txBody>
      </p:sp>
      <p:sp>
        <p:nvSpPr>
          <p:cNvPr id="165893"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5894"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5895" name="Text Box 7"/>
          <p:cNvSpPr txBox="1">
            <a:spLocks noChangeArrowheads="1"/>
          </p:cNvSpPr>
          <p:nvPr/>
        </p:nvSpPr>
        <p:spPr bwMode="auto">
          <a:xfrm>
            <a:off x="533400" y="2936875"/>
            <a:ext cx="3124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Predators limit the size of prey populations. </a:t>
            </a:r>
          </a:p>
        </p:txBody>
      </p:sp>
      <p:pic>
        <p:nvPicPr>
          <p:cNvPr id="165897" name="Picture 9" descr="slide-63 fox eating go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401888"/>
            <a:ext cx="4800600" cy="3500437"/>
          </a:xfrm>
          <a:prstGeom prst="rect">
            <a:avLst/>
          </a:prstGeom>
          <a:noFill/>
          <a:extLst>
            <a:ext uri="{909E8E84-426E-40DD-AFC4-6F175D3DCCD1}">
              <a14:hiddenFill xmlns:a14="http://schemas.microsoft.com/office/drawing/2010/main">
                <a:solidFill>
                  <a:srgbClr val="FFFFFF"/>
                </a:solidFill>
              </a14:hiddenFill>
            </a:ext>
          </a:extLst>
        </p:spPr>
      </p:pic>
      <p:sp>
        <p:nvSpPr>
          <p:cNvPr id="165898" name="Text Box 10"/>
          <p:cNvSpPr txBox="1">
            <a:spLocks noChangeArrowheads="1"/>
          </p:cNvSpPr>
          <p:nvPr/>
        </p:nvSpPr>
        <p:spPr bwMode="auto">
          <a:xfrm>
            <a:off x="1593850" y="633413"/>
            <a:ext cx="3917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Predator and Prey</a:t>
            </a:r>
            <a:r>
              <a:rPr lang="en-US" altLang="en-US">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box(out)">
                                      <p:cBhvr>
                                        <p:cTn id="7" dur="500"/>
                                        <p:tgtEl>
                                          <p:spTgt spid="16589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65897"/>
                                        </p:tgtEl>
                                        <p:attrNameLst>
                                          <p:attrName>style.visibility</p:attrName>
                                        </p:attrNameLst>
                                      </p:cBhvr>
                                      <p:to>
                                        <p:strVal val="visible"/>
                                      </p:to>
                                    </p:set>
                                    <p:animEffect transition="in" filter="box(out)">
                                      <p:cBhvr>
                                        <p:cTn id="11" dur="500"/>
                                        <p:tgtEl>
                                          <p:spTgt spid="1658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65895"/>
                                        </p:tgtEl>
                                        <p:attrNameLst>
                                          <p:attrName>style.visibility</p:attrName>
                                        </p:attrNameLst>
                                      </p:cBhvr>
                                      <p:to>
                                        <p:strVal val="visible"/>
                                      </p:to>
                                    </p:set>
                                    <p:animEffect transition="in" filter="box(out)">
                                      <p:cBhvr>
                                        <p:cTn id="16" dur="5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533400" y="1524000"/>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Individual organisms often cooperate in ways that improve survival. </a:t>
            </a:r>
          </a:p>
        </p:txBody>
      </p:sp>
      <p:sp>
        <p:nvSpPr>
          <p:cNvPr id="166915" name="Text Box 3"/>
          <p:cNvSpPr txBox="1">
            <a:spLocks noChangeArrowheads="1"/>
          </p:cNvSpPr>
          <p:nvPr/>
        </p:nvSpPr>
        <p:spPr bwMode="auto">
          <a:xfrm>
            <a:off x="1593850" y="633413"/>
            <a:ext cx="27241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Cooperation</a:t>
            </a:r>
            <a:r>
              <a:rPr lang="en-US" altLang="en-US">
                <a:solidFill>
                  <a:srgbClr val="ECCA22"/>
                </a:solidFill>
                <a:latin typeface="Times New Roman" panose="02020603050405020304" pitchFamily="18" charset="0"/>
              </a:rPr>
              <a:t> </a:t>
            </a:r>
          </a:p>
        </p:txBody>
      </p:sp>
      <p:sp>
        <p:nvSpPr>
          <p:cNvPr id="166917"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66918" name="Text Box 6"/>
          <p:cNvSpPr txBox="1">
            <a:spLocks noChangeArrowheads="1"/>
          </p:cNvSpPr>
          <p:nvPr/>
        </p:nvSpPr>
        <p:spPr bwMode="auto">
          <a:xfrm>
            <a:off x="2286000" y="-14288"/>
            <a:ext cx="455771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Interactions Within Communities</a:t>
            </a:r>
          </a:p>
        </p:txBody>
      </p:sp>
      <p:sp>
        <p:nvSpPr>
          <p:cNvPr id="166919" name="Text Box 7"/>
          <p:cNvSpPr txBox="1">
            <a:spLocks noChangeArrowheads="1"/>
          </p:cNvSpPr>
          <p:nvPr/>
        </p:nvSpPr>
        <p:spPr bwMode="auto">
          <a:xfrm>
            <a:off x="533400" y="286385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For example, a white-tailed deer that detects the presence of wolves or coyotes will alert the other deer in the herd. </a:t>
            </a:r>
          </a:p>
        </p:txBody>
      </p:sp>
      <p:sp>
        <p:nvSpPr>
          <p:cNvPr id="166920" name="Text Box 8"/>
          <p:cNvSpPr txBox="1">
            <a:spLocks noChangeArrowheads="1"/>
          </p:cNvSpPr>
          <p:nvPr/>
        </p:nvSpPr>
        <p:spPr bwMode="auto">
          <a:xfrm>
            <a:off x="533400" y="4594225"/>
            <a:ext cx="8001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These cooperative actions improve survival and are a part of the specie’s niche.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ox(out)">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box(out)">
                                      <p:cBhvr>
                                        <p:cTn id="12" dur="5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6920"/>
                                        </p:tgtEl>
                                        <p:attrNameLst>
                                          <p:attrName>style.visibility</p:attrName>
                                        </p:attrNameLst>
                                      </p:cBhvr>
                                      <p:to>
                                        <p:strVal val="visible"/>
                                      </p:to>
                                    </p:set>
                                    <p:animEffect transition="in" filter="box(out)">
                                      <p:cBhvr>
                                        <p:cTn id="17" dur="500"/>
                                        <p:tgtEl>
                                          <p:spTgt spid="166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9" grpId="0"/>
      <p:bldP spid="1669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1593850" y="709613"/>
            <a:ext cx="2279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1</a:t>
            </a:r>
            <a:endParaRPr lang="en-US" altLang="en-US" sz="3600">
              <a:solidFill>
                <a:srgbClr val="ECCA22"/>
              </a:solidFill>
              <a:latin typeface="Times New Roman" panose="02020603050405020304" pitchFamily="18" charset="0"/>
            </a:endParaRPr>
          </a:p>
        </p:txBody>
      </p:sp>
      <p:sp>
        <p:nvSpPr>
          <p:cNvPr id="189444"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89445" name="Text Box 5"/>
          <p:cNvSpPr txBox="1">
            <a:spLocks noChangeArrowheads="1"/>
          </p:cNvSpPr>
          <p:nvPr/>
        </p:nvSpPr>
        <p:spPr bwMode="auto">
          <a:xfrm>
            <a:off x="3495675" y="-14288"/>
            <a:ext cx="215106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
        <p:nvSpPr>
          <p:cNvPr id="189448" name="Text Box 8"/>
          <p:cNvSpPr txBox="1">
            <a:spLocks noChangeArrowheads="1"/>
          </p:cNvSpPr>
          <p:nvPr/>
        </p:nvSpPr>
        <p:spPr bwMode="auto">
          <a:xfrm>
            <a:off x="517525" y="1341438"/>
            <a:ext cx="8093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Fleas often live on dogs or cats and bite them for a meal of blood. This can be harmful to the cat or dog that is bitten. What type of symbiotic relationship is this? </a:t>
            </a:r>
          </a:p>
        </p:txBody>
      </p:sp>
      <p:sp>
        <p:nvSpPr>
          <p:cNvPr id="189449" name="Text Box 9"/>
          <p:cNvSpPr txBox="1">
            <a:spLocks noChangeArrowheads="1"/>
          </p:cNvSpPr>
          <p:nvPr/>
        </p:nvSpPr>
        <p:spPr bwMode="auto">
          <a:xfrm>
            <a:off x="519113" y="4313238"/>
            <a:ext cx="80152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This is an example of parasitism.  In this type of relationship, one organism is harmed, while the other benefits. </a:t>
            </a:r>
          </a:p>
        </p:txBody>
      </p:sp>
      <p:sp>
        <p:nvSpPr>
          <p:cNvPr id="189450" name="Text Box 10"/>
          <p:cNvSpPr txBox="1">
            <a:spLocks noChangeArrowheads="1"/>
          </p:cNvSpPr>
          <p:nvPr/>
        </p:nvSpPr>
        <p:spPr bwMode="auto">
          <a:xfrm>
            <a:off x="1600200" y="3681413"/>
            <a:ext cx="17970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r>
              <a:rPr lang="en-US" altLang="en-US" sz="36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box(out)">
                                      <p:cBhvr>
                                        <p:cTn id="7" dur="500"/>
                                        <p:tgtEl>
                                          <p:spTgt spid="18944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9448"/>
                                        </p:tgtEl>
                                        <p:attrNameLst>
                                          <p:attrName>style.visibility</p:attrName>
                                        </p:attrNameLst>
                                      </p:cBhvr>
                                      <p:to>
                                        <p:strVal val="visible"/>
                                      </p:to>
                                    </p:set>
                                    <p:animEffect transition="in" filter="box(out)">
                                      <p:cBhvr>
                                        <p:cTn id="11" dur="500"/>
                                        <p:tgtEl>
                                          <p:spTgt spid="1894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89450"/>
                                        </p:tgtEl>
                                        <p:attrNameLst>
                                          <p:attrName>style.visibility</p:attrName>
                                        </p:attrNameLst>
                                      </p:cBhvr>
                                      <p:to>
                                        <p:strVal val="visible"/>
                                      </p:to>
                                    </p:set>
                                    <p:animEffect transition="in" filter="box(out)">
                                      <p:cBhvr>
                                        <p:cTn id="16" dur="500"/>
                                        <p:tgtEl>
                                          <p:spTgt spid="189450"/>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89449"/>
                                        </p:tgtEl>
                                        <p:attrNameLst>
                                          <p:attrName>style.visibility</p:attrName>
                                        </p:attrNameLst>
                                      </p:cBhvr>
                                      <p:to>
                                        <p:strVal val="visible"/>
                                      </p:to>
                                    </p:set>
                                    <p:animEffect transition="in" filter="box(out)">
                                      <p:cBhvr>
                                        <p:cTn id="20" dur="500"/>
                                        <p:tgtEl>
                                          <p:spTgt spid="189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P spid="189448" grpId="0"/>
      <p:bldP spid="189449" grpId="0"/>
      <p:bldP spid="18945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593850" y="709613"/>
            <a:ext cx="2279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2</a:t>
            </a:r>
            <a:endParaRPr lang="en-US" altLang="en-US" sz="3600">
              <a:solidFill>
                <a:srgbClr val="ECCA22"/>
              </a:solidFill>
              <a:latin typeface="Times New Roman" panose="02020603050405020304" pitchFamily="18" charset="0"/>
            </a:endParaRPr>
          </a:p>
        </p:txBody>
      </p:sp>
      <p:sp>
        <p:nvSpPr>
          <p:cNvPr id="190467"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90469" name="Text Box 5"/>
          <p:cNvSpPr txBox="1">
            <a:spLocks noChangeArrowheads="1"/>
          </p:cNvSpPr>
          <p:nvPr/>
        </p:nvSpPr>
        <p:spPr bwMode="auto">
          <a:xfrm>
            <a:off x="517525" y="1463675"/>
            <a:ext cx="8093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How do producers that contain chlorophyll make energy rich molecules? </a:t>
            </a:r>
          </a:p>
        </p:txBody>
      </p:sp>
      <p:sp>
        <p:nvSpPr>
          <p:cNvPr id="190470" name="Text Box 6"/>
          <p:cNvSpPr txBox="1">
            <a:spLocks noChangeArrowheads="1"/>
          </p:cNvSpPr>
          <p:nvPr/>
        </p:nvSpPr>
        <p:spPr bwMode="auto">
          <a:xfrm>
            <a:off x="519113" y="2911475"/>
            <a:ext cx="801528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they use chemosynthesis </a:t>
            </a:r>
          </a:p>
          <a:p>
            <a:r>
              <a:rPr lang="en-US" altLang="en-US"/>
              <a:t>B. they use commensalism</a:t>
            </a:r>
          </a:p>
          <a:p>
            <a:r>
              <a:rPr lang="en-US" altLang="en-US"/>
              <a:t>C. they use mutualism</a:t>
            </a:r>
          </a:p>
          <a:p>
            <a:r>
              <a:rPr lang="en-US" altLang="en-US"/>
              <a:t>D. they use photosynthesis </a:t>
            </a:r>
          </a:p>
        </p:txBody>
      </p:sp>
      <p:sp>
        <p:nvSpPr>
          <p:cNvPr id="190473" name="Text Box 9"/>
          <p:cNvSpPr txBox="1">
            <a:spLocks noChangeArrowheads="1"/>
          </p:cNvSpPr>
          <p:nvPr/>
        </p:nvSpPr>
        <p:spPr bwMode="auto">
          <a:xfrm>
            <a:off x="3495675" y="-14288"/>
            <a:ext cx="215106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box(out)">
                                      <p:cBhvr>
                                        <p:cTn id="7" dur="500"/>
                                        <p:tgtEl>
                                          <p:spTgt spid="19046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0469"/>
                                        </p:tgtEl>
                                        <p:attrNameLst>
                                          <p:attrName>style.visibility</p:attrName>
                                        </p:attrNameLst>
                                      </p:cBhvr>
                                      <p:to>
                                        <p:strVal val="visible"/>
                                      </p:to>
                                    </p:set>
                                    <p:animEffect transition="in" filter="box(out)">
                                      <p:cBhvr>
                                        <p:cTn id="11" dur="500"/>
                                        <p:tgtEl>
                                          <p:spTgt spid="190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0470"/>
                                        </p:tgtEl>
                                        <p:attrNameLst>
                                          <p:attrName>style.visibility</p:attrName>
                                        </p:attrNameLst>
                                      </p:cBhvr>
                                      <p:to>
                                        <p:strVal val="visible"/>
                                      </p:to>
                                    </p:set>
                                    <p:animEffect transition="in" filter="box(out)">
                                      <p:cBhvr>
                                        <p:cTn id="16" dur="500"/>
                                        <p:tgtEl>
                                          <p:spTgt spid="190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9" grpId="0"/>
      <p:bldP spid="19047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1593850" y="7096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p>
        </p:txBody>
      </p:sp>
      <p:sp>
        <p:nvSpPr>
          <p:cNvPr id="191491"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91493" name="Text Box 5"/>
          <p:cNvSpPr txBox="1">
            <a:spLocks noChangeArrowheads="1"/>
          </p:cNvSpPr>
          <p:nvPr/>
        </p:nvSpPr>
        <p:spPr bwMode="auto">
          <a:xfrm>
            <a:off x="517525" y="1463675"/>
            <a:ext cx="8093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D.  Green plants contain chlorophyll so that they can use the energy of the Sun for photosynthesis. </a:t>
            </a:r>
          </a:p>
        </p:txBody>
      </p:sp>
      <p:sp>
        <p:nvSpPr>
          <p:cNvPr id="191495" name="Text Box 7"/>
          <p:cNvSpPr txBox="1">
            <a:spLocks noChangeArrowheads="1"/>
          </p:cNvSpPr>
          <p:nvPr/>
        </p:nvSpPr>
        <p:spPr bwMode="auto">
          <a:xfrm>
            <a:off x="3495675" y="-14288"/>
            <a:ext cx="215106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box(out)">
                                      <p:cBhvr>
                                        <p:cTn id="7" dur="500"/>
                                        <p:tgtEl>
                                          <p:spTgt spid="191490"/>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1493"/>
                                        </p:tgtEl>
                                        <p:attrNameLst>
                                          <p:attrName>style.visibility</p:attrName>
                                        </p:attrNameLst>
                                      </p:cBhvr>
                                      <p:to>
                                        <p:strVal val="visible"/>
                                      </p:to>
                                    </p:set>
                                    <p:animEffect transition="in" filter="box(out)">
                                      <p:cBhvr>
                                        <p:cTn id="11"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33400" y="15652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The planets beyond Mars probably do not receive enough heat and light from the Sun to have the right conditions for life.</a:t>
            </a:r>
          </a:p>
        </p:txBody>
      </p:sp>
      <p:sp>
        <p:nvSpPr>
          <p:cNvPr id="107526" name="Text Box 6"/>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7527" name="Text Box 7"/>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07528" name="Text Box 8"/>
          <p:cNvSpPr txBox="1">
            <a:spLocks noChangeArrowheads="1"/>
          </p:cNvSpPr>
          <p:nvPr/>
        </p:nvSpPr>
        <p:spPr bwMode="auto">
          <a:xfrm>
            <a:off x="1593850" y="685800"/>
            <a:ext cx="29273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Life on Earth</a:t>
            </a:r>
            <a:r>
              <a:rPr lang="en-US" altLang="en-US" b="1">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ox(out)">
                                      <p:cBhvr>
                                        <p:cTn id="7"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1593850" y="709613"/>
            <a:ext cx="2279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Question 3</a:t>
            </a:r>
            <a:endParaRPr lang="en-US" altLang="en-US" sz="3600">
              <a:solidFill>
                <a:srgbClr val="ECCA22"/>
              </a:solidFill>
              <a:latin typeface="Times New Roman" panose="02020603050405020304" pitchFamily="18" charset="0"/>
            </a:endParaRPr>
          </a:p>
        </p:txBody>
      </p:sp>
      <p:sp>
        <p:nvSpPr>
          <p:cNvPr id="192515"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92517" name="Text Box 5"/>
          <p:cNvSpPr txBox="1">
            <a:spLocks noChangeArrowheads="1"/>
          </p:cNvSpPr>
          <p:nvPr/>
        </p:nvSpPr>
        <p:spPr bwMode="auto">
          <a:xfrm>
            <a:off x="517525" y="1463675"/>
            <a:ext cx="8093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Which describes how predators affect an ecosystem?</a:t>
            </a:r>
          </a:p>
        </p:txBody>
      </p:sp>
      <p:sp>
        <p:nvSpPr>
          <p:cNvPr id="192518" name="Text Box 6"/>
          <p:cNvSpPr txBox="1">
            <a:spLocks noChangeArrowheads="1"/>
          </p:cNvSpPr>
          <p:nvPr/>
        </p:nvSpPr>
        <p:spPr bwMode="auto">
          <a:xfrm>
            <a:off x="519113" y="2774950"/>
            <a:ext cx="801528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 decrease the number of niches in the </a:t>
            </a:r>
          </a:p>
          <a:p>
            <a:r>
              <a:rPr lang="en-US" altLang="en-US"/>
              <a:t>     ecosystem </a:t>
            </a:r>
          </a:p>
          <a:p>
            <a:r>
              <a:rPr lang="en-US" altLang="en-US"/>
              <a:t>B. decrease the number of species in the </a:t>
            </a:r>
          </a:p>
          <a:p>
            <a:r>
              <a:rPr lang="en-US" altLang="en-US"/>
              <a:t>     ecosystem</a:t>
            </a:r>
          </a:p>
          <a:p>
            <a:r>
              <a:rPr lang="en-US" altLang="en-US"/>
              <a:t>C. increase competition among species</a:t>
            </a:r>
          </a:p>
          <a:p>
            <a:r>
              <a:rPr lang="en-US" altLang="en-US"/>
              <a:t>D. limit the size of the prey population</a:t>
            </a:r>
          </a:p>
        </p:txBody>
      </p:sp>
      <p:sp>
        <p:nvSpPr>
          <p:cNvPr id="192519" name="Text Box 7"/>
          <p:cNvSpPr txBox="1">
            <a:spLocks noChangeArrowheads="1"/>
          </p:cNvSpPr>
          <p:nvPr/>
        </p:nvSpPr>
        <p:spPr bwMode="auto">
          <a:xfrm>
            <a:off x="3495675" y="-14288"/>
            <a:ext cx="215106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box(out)">
                                      <p:cBhvr>
                                        <p:cTn id="7" dur="500"/>
                                        <p:tgtEl>
                                          <p:spTgt spid="19251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2517"/>
                                        </p:tgtEl>
                                        <p:attrNameLst>
                                          <p:attrName>style.visibility</p:attrName>
                                        </p:attrNameLst>
                                      </p:cBhvr>
                                      <p:to>
                                        <p:strVal val="visible"/>
                                      </p:to>
                                    </p:set>
                                    <p:animEffect transition="in" filter="box(out)">
                                      <p:cBhvr>
                                        <p:cTn id="11" dur="500"/>
                                        <p:tgtEl>
                                          <p:spTgt spid="1925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2518"/>
                                        </p:tgtEl>
                                        <p:attrNameLst>
                                          <p:attrName>style.visibility</p:attrName>
                                        </p:attrNameLst>
                                      </p:cBhvr>
                                      <p:to>
                                        <p:strVal val="visible"/>
                                      </p:to>
                                    </p:set>
                                    <p:animEffect transition="in" filter="box(out)">
                                      <p:cBhvr>
                                        <p:cTn id="16" dur="500"/>
                                        <p:tgtEl>
                                          <p:spTgt spid="192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7" grpId="0"/>
      <p:bldP spid="1925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593850" y="709613"/>
            <a:ext cx="1682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Answer</a:t>
            </a:r>
          </a:p>
        </p:txBody>
      </p:sp>
      <p:sp>
        <p:nvSpPr>
          <p:cNvPr id="193539" name="Text Box 3"/>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3</a:t>
            </a:r>
          </a:p>
        </p:txBody>
      </p:sp>
      <p:sp>
        <p:nvSpPr>
          <p:cNvPr id="193541" name="Text Box 5"/>
          <p:cNvSpPr txBox="1">
            <a:spLocks noChangeArrowheads="1"/>
          </p:cNvSpPr>
          <p:nvPr/>
        </p:nvSpPr>
        <p:spPr bwMode="auto">
          <a:xfrm>
            <a:off x="517525" y="1463675"/>
            <a:ext cx="8093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correct answer is D.  Because predators limit the prey populations, food and other resources are less likely to become scarce and competition between species is reduced. </a:t>
            </a:r>
          </a:p>
        </p:txBody>
      </p:sp>
      <p:sp>
        <p:nvSpPr>
          <p:cNvPr id="193542" name="Text Box 6"/>
          <p:cNvSpPr txBox="1">
            <a:spLocks noChangeArrowheads="1"/>
          </p:cNvSpPr>
          <p:nvPr/>
        </p:nvSpPr>
        <p:spPr bwMode="auto">
          <a:xfrm>
            <a:off x="3495675" y="-14288"/>
            <a:ext cx="2151063" cy="457201"/>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Section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box(out)">
                                      <p:cBhvr>
                                        <p:cTn id="7" dur="500"/>
                                        <p:tgtEl>
                                          <p:spTgt spid="19353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3541"/>
                                        </p:tgtEl>
                                        <p:attrNameLst>
                                          <p:attrName>style.visibility</p:attrName>
                                        </p:attrNameLst>
                                      </p:cBhvr>
                                      <p:to>
                                        <p:strVal val="visible"/>
                                      </p:to>
                                    </p:set>
                                    <p:animEffect transition="in" filter="box(out)">
                                      <p:cBhvr>
                                        <p:cTn id="11" dur="5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12192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An </a:t>
            </a:r>
            <a:r>
              <a:rPr lang="en-US" altLang="en-US" b="1">
                <a:solidFill>
                  <a:srgbClr val="FF3399"/>
                </a:solidFill>
                <a:latin typeface="Times New Roman" panose="02020603050405020304" pitchFamily="18" charset="0"/>
              </a:rPr>
              <a:t>ecosystem</a:t>
            </a:r>
            <a:r>
              <a:rPr lang="en-US" altLang="en-US">
                <a:latin typeface="Times New Roman" panose="02020603050405020304" pitchFamily="18" charset="0"/>
              </a:rPr>
              <a:t> consists of all the organisms living in an area, as well as the nonliving parts of that environment. </a:t>
            </a:r>
          </a:p>
        </p:txBody>
      </p:sp>
      <p:sp>
        <p:nvSpPr>
          <p:cNvPr id="108547" name="Text Box 3"/>
          <p:cNvSpPr txBox="1">
            <a:spLocks noChangeArrowheads="1"/>
          </p:cNvSpPr>
          <p:nvPr/>
        </p:nvSpPr>
        <p:spPr bwMode="auto">
          <a:xfrm>
            <a:off x="1593850" y="633413"/>
            <a:ext cx="2520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Ecosystems</a:t>
            </a:r>
            <a:r>
              <a:rPr lang="en-US" altLang="en-US" b="1">
                <a:latin typeface="Times New Roman" panose="02020603050405020304" pitchFamily="18" charset="0"/>
              </a:rPr>
              <a:t> </a:t>
            </a:r>
          </a:p>
        </p:txBody>
      </p:sp>
      <p:sp>
        <p:nvSpPr>
          <p:cNvPr id="108549" name="Text Box 5"/>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08550" name="Text Box 6"/>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pic>
        <p:nvPicPr>
          <p:cNvPr id="108551" name="Picture 7" descr="MiddleSchoolAudio">
            <a:hlinkClick r:id="" action="ppaction://noaction">
              <a:snd r:embed="rId2" name="LS43302.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181225"/>
            <a:ext cx="393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08562" name="Picture 18" descr="slide-07 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30500"/>
            <a:ext cx="52578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ox(out)">
                                      <p:cBhvr>
                                        <p:cTn id="7" dur="500"/>
                                        <p:tgtEl>
                                          <p:spTgt spid="10854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08551"/>
                                        </p:tgtEl>
                                        <p:attrNameLst>
                                          <p:attrName>style.visibility</p:attrName>
                                        </p:attrNameLst>
                                      </p:cBhvr>
                                      <p:to>
                                        <p:strVal val="visible"/>
                                      </p:to>
                                    </p:set>
                                    <p:animEffect transition="in" filter="box(out)">
                                      <p:cBhvr>
                                        <p:cTn id="11" dur="500"/>
                                        <p:tgtEl>
                                          <p:spTgt spid="108551"/>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08562"/>
                                        </p:tgtEl>
                                        <p:attrNameLst>
                                          <p:attrName>style.visibility</p:attrName>
                                        </p:attrNameLst>
                                      </p:cBhvr>
                                      <p:to>
                                        <p:strVal val="visible"/>
                                      </p:to>
                                    </p:set>
                                    <p:animEffect transition="in" filter="box(out)">
                                      <p:cBhvr>
                                        <p:cTn id="15" dur="500"/>
                                        <p:tgtEl>
                                          <p:spTgt spid="108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Text Box 4"/>
          <p:cNvSpPr txBox="1">
            <a:spLocks noChangeArrowheads="1"/>
          </p:cNvSpPr>
          <p:nvPr/>
        </p:nvSpPr>
        <p:spPr bwMode="auto">
          <a:xfrm>
            <a:off x="581025" y="398463"/>
            <a:ext cx="409575"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Arial" panose="020B0604020202020204" pitchFamily="34" charset="0"/>
              </a:rPr>
              <a:t>1</a:t>
            </a:r>
          </a:p>
        </p:txBody>
      </p:sp>
      <p:sp>
        <p:nvSpPr>
          <p:cNvPr id="172037" name="Text Box 5"/>
          <p:cNvSpPr txBox="1">
            <a:spLocks noChangeArrowheads="1"/>
          </p:cNvSpPr>
          <p:nvPr/>
        </p:nvSpPr>
        <p:spPr bwMode="auto">
          <a:xfrm>
            <a:off x="3657600" y="-12700"/>
            <a:ext cx="1795463" cy="4572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400">
                <a:solidFill>
                  <a:srgbClr val="ECCA22"/>
                </a:solidFill>
                <a:latin typeface="Arial" panose="020B0604020202020204" pitchFamily="34" charset="0"/>
              </a:rPr>
              <a:t>Living Earth</a:t>
            </a:r>
          </a:p>
        </p:txBody>
      </p:sp>
      <p:sp>
        <p:nvSpPr>
          <p:cNvPr id="172039" name="Text Box 7"/>
          <p:cNvSpPr txBox="1">
            <a:spLocks noChangeArrowheads="1"/>
          </p:cNvSpPr>
          <p:nvPr/>
        </p:nvSpPr>
        <p:spPr bwMode="auto">
          <a:xfrm>
            <a:off x="533400" y="1260475"/>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Clr>
                <a:schemeClr val="tx1"/>
              </a:buClr>
              <a:buFontTx/>
              <a:buChar char="•"/>
            </a:pPr>
            <a:r>
              <a:rPr lang="en-US" altLang="en-US" b="1">
                <a:solidFill>
                  <a:srgbClr val="FF3399"/>
                </a:solidFill>
                <a:latin typeface="Times New Roman" panose="02020603050405020304" pitchFamily="18" charset="0"/>
              </a:rPr>
              <a:t>Ecology</a:t>
            </a:r>
            <a:r>
              <a:rPr lang="en-US" altLang="en-US">
                <a:latin typeface="Times New Roman" panose="02020603050405020304" pitchFamily="18" charset="0"/>
              </a:rPr>
              <a:t> is the study of interactions that occur among organisms and their environments. </a:t>
            </a:r>
          </a:p>
        </p:txBody>
      </p:sp>
      <p:sp>
        <p:nvSpPr>
          <p:cNvPr id="172040" name="Text Box 8"/>
          <p:cNvSpPr txBox="1">
            <a:spLocks noChangeArrowheads="1"/>
          </p:cNvSpPr>
          <p:nvPr/>
        </p:nvSpPr>
        <p:spPr bwMode="auto">
          <a:xfrm>
            <a:off x="5943600" y="2514600"/>
            <a:ext cx="2743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anose="020B0604020202020204" pitchFamily="34" charset="0"/>
              </a:defRPr>
            </a:lvl1pPr>
            <a:lvl2pPr marL="800100" indent="-342900">
              <a:tabLst>
                <a:tab pos="228600" algn="l"/>
                <a:tab pos="1943100" algn="l"/>
              </a:tabLst>
              <a:defRPr>
                <a:solidFill>
                  <a:schemeClr val="tx1"/>
                </a:solidFill>
                <a:latin typeface="Arial" panose="020B0604020202020204" pitchFamily="34" charset="0"/>
              </a:defRPr>
            </a:lvl2pPr>
            <a:lvl3pPr marL="1257300" indent="-342900">
              <a:tabLst>
                <a:tab pos="228600" algn="l"/>
                <a:tab pos="1943100" algn="l"/>
              </a:tabLst>
              <a:defRPr>
                <a:solidFill>
                  <a:schemeClr val="tx1"/>
                </a:solidFill>
                <a:latin typeface="Arial" panose="020B0604020202020204" pitchFamily="34" charset="0"/>
              </a:defRPr>
            </a:lvl3pPr>
            <a:lvl4pPr marL="1714500" indent="-342900">
              <a:tabLst>
                <a:tab pos="228600" algn="l"/>
                <a:tab pos="1943100" algn="l"/>
              </a:tabLst>
              <a:defRPr>
                <a:solidFill>
                  <a:schemeClr val="tx1"/>
                </a:solidFill>
                <a:latin typeface="Arial" panose="020B0604020202020204" pitchFamily="34" charset="0"/>
              </a:defRPr>
            </a:lvl4pPr>
            <a:lvl5pPr marL="2171700" indent="-342900">
              <a:tabLst>
                <a:tab pos="228600" algn="l"/>
                <a:tab pos="19431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 pos="19431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 pos="19431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 pos="19431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buFontTx/>
              <a:buChar char="•"/>
            </a:pPr>
            <a:r>
              <a:rPr lang="en-US" altLang="en-US">
                <a:latin typeface="Times New Roman" panose="02020603050405020304" pitchFamily="18" charset="0"/>
              </a:rPr>
              <a:t>Ecologists are scientists who study these interactions. </a:t>
            </a:r>
          </a:p>
        </p:txBody>
      </p:sp>
      <p:pic>
        <p:nvPicPr>
          <p:cNvPr id="172041" name="Picture 9" descr="MiddleSchoolAudio">
            <a:hlinkClick r:id="" action="ppaction://noaction">
              <a:snd r:embed="rId2" name="LS43303.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2239963"/>
            <a:ext cx="393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72043" name="Picture 11" descr="slide-07 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30500"/>
            <a:ext cx="52578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72044" name="Text Box 12"/>
          <p:cNvSpPr txBox="1">
            <a:spLocks noChangeArrowheads="1"/>
          </p:cNvSpPr>
          <p:nvPr/>
        </p:nvSpPr>
        <p:spPr bwMode="auto">
          <a:xfrm>
            <a:off x="1593850" y="633413"/>
            <a:ext cx="25209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anose="020B0604020202020204" pitchFamily="34" charset="0"/>
              </a:defRPr>
            </a:lvl1pPr>
            <a:lvl2pPr>
              <a:tabLst>
                <a:tab pos="228600" algn="l"/>
                <a:tab pos="1943100" algn="l"/>
              </a:tabLst>
              <a:defRPr>
                <a:solidFill>
                  <a:schemeClr val="tx1"/>
                </a:solidFill>
                <a:latin typeface="Arial" panose="020B0604020202020204" pitchFamily="34" charset="0"/>
              </a:defRPr>
            </a:lvl2pPr>
            <a:lvl3pPr>
              <a:tabLst>
                <a:tab pos="228600" algn="l"/>
                <a:tab pos="1943100" algn="l"/>
              </a:tabLst>
              <a:defRPr>
                <a:solidFill>
                  <a:schemeClr val="tx1"/>
                </a:solidFill>
                <a:latin typeface="Arial" panose="020B0604020202020204" pitchFamily="34" charset="0"/>
              </a:defRPr>
            </a:lvl3pPr>
            <a:lvl4pPr>
              <a:tabLst>
                <a:tab pos="228600" algn="l"/>
                <a:tab pos="1943100" algn="l"/>
              </a:tabLst>
              <a:defRPr>
                <a:solidFill>
                  <a:schemeClr val="tx1"/>
                </a:solidFill>
                <a:latin typeface="Arial" panose="020B0604020202020204" pitchFamily="34" charset="0"/>
              </a:defRPr>
            </a:lvl4pPr>
            <a:lvl5pPr>
              <a:tabLst>
                <a:tab pos="228600" algn="l"/>
                <a:tab pos="1943100" algn="l"/>
              </a:tabLst>
              <a:defRPr>
                <a:solidFill>
                  <a:schemeClr val="tx1"/>
                </a:solidFill>
                <a:latin typeface="Arial" panose="020B0604020202020204" pitchFamily="34" charset="0"/>
              </a:defRPr>
            </a:lvl5pPr>
            <a:lvl6pPr fontAlgn="base">
              <a:spcBef>
                <a:spcPct val="0"/>
              </a:spcBef>
              <a:spcAft>
                <a:spcPct val="0"/>
              </a:spcAft>
              <a:tabLst>
                <a:tab pos="228600" algn="l"/>
                <a:tab pos="1943100" algn="l"/>
              </a:tabLst>
              <a:defRPr>
                <a:solidFill>
                  <a:schemeClr val="tx1"/>
                </a:solidFill>
                <a:latin typeface="Arial" panose="020B0604020202020204" pitchFamily="34" charset="0"/>
              </a:defRPr>
            </a:lvl6pPr>
            <a:lvl7pPr fontAlgn="base">
              <a:spcBef>
                <a:spcPct val="0"/>
              </a:spcBef>
              <a:spcAft>
                <a:spcPct val="0"/>
              </a:spcAft>
              <a:tabLst>
                <a:tab pos="228600" algn="l"/>
                <a:tab pos="1943100" algn="l"/>
              </a:tabLst>
              <a:defRPr>
                <a:solidFill>
                  <a:schemeClr val="tx1"/>
                </a:solidFill>
                <a:latin typeface="Arial" panose="020B0604020202020204" pitchFamily="34" charset="0"/>
              </a:defRPr>
            </a:lvl7pPr>
            <a:lvl8pPr fontAlgn="base">
              <a:spcBef>
                <a:spcPct val="0"/>
              </a:spcBef>
              <a:spcAft>
                <a:spcPct val="0"/>
              </a:spcAft>
              <a:tabLst>
                <a:tab pos="228600" algn="l"/>
                <a:tab pos="1943100" algn="l"/>
              </a:tabLst>
              <a:defRPr>
                <a:solidFill>
                  <a:schemeClr val="tx1"/>
                </a:solidFill>
                <a:latin typeface="Arial" panose="020B0604020202020204" pitchFamily="34" charset="0"/>
              </a:defRPr>
            </a:lvl8pPr>
            <a:lvl9pPr fontAlgn="base">
              <a:spcBef>
                <a:spcPct val="0"/>
              </a:spcBef>
              <a:spcAft>
                <a:spcPct val="0"/>
              </a:spcAft>
              <a:tabLst>
                <a:tab pos="228600" algn="l"/>
                <a:tab pos="1943100" algn="l"/>
              </a:tabLst>
              <a:defRPr>
                <a:solidFill>
                  <a:schemeClr val="tx1"/>
                </a:solidFill>
                <a:latin typeface="Arial" panose="020B0604020202020204" pitchFamily="34" charset="0"/>
              </a:defRPr>
            </a:lvl9pPr>
          </a:lstStyle>
          <a:p>
            <a:pPr>
              <a:lnSpc>
                <a:spcPct val="90000"/>
              </a:lnSpc>
              <a:spcBef>
                <a:spcPct val="20000"/>
              </a:spcBef>
              <a:spcAft>
                <a:spcPct val="20000"/>
              </a:spcAft>
            </a:pPr>
            <a:r>
              <a:rPr lang="en-US" altLang="en-US" sz="3600" b="1">
                <a:solidFill>
                  <a:srgbClr val="ECCA22"/>
                </a:solidFill>
                <a:latin typeface="Times New Roman" panose="02020603050405020304" pitchFamily="18" charset="0"/>
              </a:rPr>
              <a:t>Ecosystems</a:t>
            </a:r>
            <a:r>
              <a:rPr lang="en-US" altLang="en-US" b="1">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box(out)">
                                      <p:cBhvr>
                                        <p:cTn id="7" dur="500"/>
                                        <p:tgtEl>
                                          <p:spTgt spid="172039"/>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72041"/>
                                        </p:tgtEl>
                                        <p:attrNameLst>
                                          <p:attrName>style.visibility</p:attrName>
                                        </p:attrNameLst>
                                      </p:cBhvr>
                                      <p:to>
                                        <p:strVal val="visible"/>
                                      </p:to>
                                    </p:set>
                                    <p:animEffect transition="in" filter="box(out)">
                                      <p:cBhvr>
                                        <p:cTn id="11" dur="500"/>
                                        <p:tgtEl>
                                          <p:spTgt spid="1720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72040"/>
                                        </p:tgtEl>
                                        <p:attrNameLst>
                                          <p:attrName>style.visibility</p:attrName>
                                        </p:attrNameLst>
                                      </p:cBhvr>
                                      <p:to>
                                        <p:strVal val="visible"/>
                                      </p:to>
                                    </p:set>
                                    <p:animEffect transition="in" filter="box(out)">
                                      <p:cBhvr>
                                        <p:cTn id="16"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P spid="172040" grpId="0"/>
    </p:bldLst>
  </p:timing>
</p:sld>
</file>

<file path=ppt/theme/theme1.xml><?xml version="1.0" encoding="utf-8"?>
<a:theme xmlns:a="http://schemas.openxmlformats.org/drawingml/2006/main" name="Default Design">
  <a:themeElements>
    <a:clrScheme name="">
      <a:dk1>
        <a:srgbClr val="777777"/>
      </a:dk1>
      <a:lt1>
        <a:srgbClr val="FFFFFF"/>
      </a:lt1>
      <a:dk2>
        <a:srgbClr val="F9F9F9"/>
      </a:dk2>
      <a:lt2>
        <a:srgbClr val="D1D1CB"/>
      </a:lt2>
      <a:accent1>
        <a:srgbClr val="909082"/>
      </a:accent1>
      <a:accent2>
        <a:srgbClr val="809EA8"/>
      </a:accent2>
      <a:accent3>
        <a:srgbClr val="FBFBFB"/>
      </a:accent3>
      <a:accent4>
        <a:srgbClr val="DADADA"/>
      </a:accent4>
      <a:accent5>
        <a:srgbClr val="C6C6C1"/>
      </a:accent5>
      <a:accent6>
        <a:srgbClr val="738F98"/>
      </a:accent6>
      <a:hlink>
        <a:srgbClr val="FFCC00"/>
      </a:hlink>
      <a:folHlink>
        <a:srgbClr val="FF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F9F9F9"/>
        </a:dk2>
        <a:lt2>
          <a:srgbClr val="D1D1CB"/>
        </a:lt2>
        <a:accent1>
          <a:srgbClr val="909082"/>
        </a:accent1>
        <a:accent2>
          <a:srgbClr val="809EA8"/>
        </a:accent2>
        <a:accent3>
          <a:srgbClr val="FBFBFB"/>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F9F9F9"/>
        </a:dk2>
        <a:lt2>
          <a:srgbClr val="D1D1CB"/>
        </a:lt2>
        <a:accent1>
          <a:srgbClr val="909082"/>
        </a:accent1>
        <a:accent2>
          <a:srgbClr val="809EA8"/>
        </a:accent2>
        <a:accent3>
          <a:srgbClr val="FBFBFB"/>
        </a:accent3>
        <a:accent4>
          <a:srgbClr val="DADADA"/>
        </a:accent4>
        <a:accent5>
          <a:srgbClr val="C6C6C1"/>
        </a:accent5>
        <a:accent6>
          <a:srgbClr val="738F98"/>
        </a:accent6>
        <a:hlink>
          <a:srgbClr val="FFCC00"/>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F9F9F9"/>
        </a:dk2>
        <a:lt2>
          <a:srgbClr val="D1D1CB"/>
        </a:lt2>
        <a:accent1>
          <a:srgbClr val="909082"/>
        </a:accent1>
        <a:accent2>
          <a:srgbClr val="809EA8"/>
        </a:accent2>
        <a:accent3>
          <a:srgbClr val="FBFBFB"/>
        </a:accent3>
        <a:accent4>
          <a:srgbClr val="DADADA"/>
        </a:accent4>
        <a:accent5>
          <a:srgbClr val="C6C6C1"/>
        </a:accent5>
        <a:accent6>
          <a:srgbClr val="738F98"/>
        </a:accent6>
        <a:hlink>
          <a:srgbClr val="FFFF00"/>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F9F9F9"/>
        </a:dk2>
        <a:lt2>
          <a:srgbClr val="D1D1CB"/>
        </a:lt2>
        <a:accent1>
          <a:srgbClr val="909082"/>
        </a:accent1>
        <a:accent2>
          <a:srgbClr val="809EA8"/>
        </a:accent2>
        <a:accent3>
          <a:srgbClr val="FBFBFB"/>
        </a:accent3>
        <a:accent4>
          <a:srgbClr val="DADADA"/>
        </a:accent4>
        <a:accent5>
          <a:srgbClr val="C6C6C1"/>
        </a:accent5>
        <a:accent6>
          <a:srgbClr val="738F98"/>
        </a:accent6>
        <a:hlink>
          <a:srgbClr val="EECC78"/>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2991</TotalTime>
  <Words>2638</Words>
  <Application>Microsoft Office PowerPoint</Application>
  <PresentationFormat>On-screen Show (4:3)</PresentationFormat>
  <Paragraphs>374</Paragraphs>
  <Slides>71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Horizons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Cherie Hatton;Sherika Ray</dc:creator>
  <cp:lastModifiedBy>Sherika Ray</cp:lastModifiedBy>
  <cp:revision>457</cp:revision>
  <dcterms:created xsi:type="dcterms:W3CDTF">2004-01-14T15:26:19Z</dcterms:created>
  <dcterms:modified xsi:type="dcterms:W3CDTF">2015-08-17T19:05:18Z</dcterms:modified>
</cp:coreProperties>
</file>