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88" r:id="rId5"/>
    <p:sldId id="260" r:id="rId6"/>
    <p:sldId id="259" r:id="rId7"/>
    <p:sldId id="261" r:id="rId8"/>
    <p:sldId id="262" r:id="rId9"/>
    <p:sldId id="263" r:id="rId10"/>
    <p:sldId id="264" r:id="rId11"/>
    <p:sldId id="265" r:id="rId12"/>
    <p:sldId id="266" r:id="rId13"/>
    <p:sldId id="292" r:id="rId14"/>
    <p:sldId id="271" r:id="rId15"/>
    <p:sldId id="267" r:id="rId16"/>
    <p:sldId id="272" r:id="rId17"/>
    <p:sldId id="274" r:id="rId18"/>
    <p:sldId id="275" r:id="rId19"/>
    <p:sldId id="276" r:id="rId20"/>
    <p:sldId id="277" r:id="rId21"/>
    <p:sldId id="278" r:id="rId22"/>
    <p:sldId id="279" r:id="rId23"/>
    <p:sldId id="291" r:id="rId24"/>
    <p:sldId id="280" r:id="rId25"/>
    <p:sldId id="281" r:id="rId26"/>
    <p:sldId id="289" r:id="rId27"/>
    <p:sldId id="290" r:id="rId28"/>
    <p:sldId id="283" r:id="rId29"/>
    <p:sldId id="285" r:id="rId30"/>
    <p:sldId id="286" r:id="rId31"/>
    <p:sldId id="287"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DD0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36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89027C7-D860-4B6D-AC5A-7C201A216E2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9027C7-D860-4B6D-AC5A-7C201A216E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9027C7-D860-4B6D-AC5A-7C201A216E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9027C7-D860-4B6D-AC5A-7C201A216E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9027C7-D860-4B6D-AC5A-7C201A216E2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9027C7-D860-4B6D-AC5A-7C201A216E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9027C7-D860-4B6D-AC5A-7C201A216E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9027C7-D860-4B6D-AC5A-7C201A216E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9027C7-D860-4B6D-AC5A-7C201A216E2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9027C7-D860-4B6D-AC5A-7C201A216E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CC79FC8-FC92-486D-81F5-77FB2A9614D9}" type="datetimeFigureOut">
              <a:rPr lang="en-US" smtClean="0"/>
              <a:pPr/>
              <a:t>8/1/16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9027C7-D860-4B6D-AC5A-7C201A216E2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CC79FC8-FC92-486D-81F5-77FB2A9614D9}" type="datetimeFigureOut">
              <a:rPr lang="en-US" smtClean="0"/>
              <a:pPr/>
              <a:t>8/1/16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89027C7-D860-4B6D-AC5A-7C201A216E2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Ms. Ray</a:t>
            </a:r>
            <a:endParaRPr lang="en-US" dirty="0"/>
          </a:p>
        </p:txBody>
      </p:sp>
      <p:sp>
        <p:nvSpPr>
          <p:cNvPr id="3" name="Subtitle 2"/>
          <p:cNvSpPr>
            <a:spLocks noGrp="1"/>
          </p:cNvSpPr>
          <p:nvPr>
            <p:ph type="subTitle" idx="1"/>
          </p:nvPr>
        </p:nvSpPr>
        <p:spPr/>
        <p:txBody>
          <a:bodyPr>
            <a:normAutofit/>
          </a:bodyPr>
          <a:lstStyle/>
          <a:p>
            <a:r>
              <a:rPr lang="en-US" dirty="0" smtClean="0"/>
              <a:t>7</a:t>
            </a:r>
            <a:r>
              <a:rPr lang="en-US" baseline="30000" dirty="0" smtClean="0"/>
              <a:t>th</a:t>
            </a:r>
            <a:r>
              <a:rPr lang="en-US" dirty="0" smtClean="0"/>
              <a:t> Grade Life Science Teacher </a:t>
            </a:r>
          </a:p>
          <a:p>
            <a:endParaRPr lang="en-US" dirty="0"/>
          </a:p>
          <a:p>
            <a:r>
              <a:rPr lang="en-US" dirty="0" smtClean="0"/>
              <a:t>Wesley International Academy </a:t>
            </a:r>
          </a:p>
          <a:p>
            <a:endParaRPr lang="en-US" dirty="0"/>
          </a:p>
        </p:txBody>
      </p:sp>
    </p:spTree>
    <p:extLst>
      <p:ext uri="{BB962C8B-B14F-4D97-AF65-F5344CB8AC3E}">
        <p14:creationId xmlns:p14="http://schemas.microsoft.com/office/powerpoint/2010/main" val="3624432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5</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Once you enter my classroom you may not leave</a:t>
            </a:r>
            <a:r>
              <a:rPr lang="en-US" dirty="0">
                <a:solidFill>
                  <a:srgbClr val="FF0000"/>
                </a:solidFill>
              </a:rPr>
              <a:t> </a:t>
            </a:r>
            <a:r>
              <a:rPr lang="en-US" dirty="0" smtClean="0">
                <a:solidFill>
                  <a:srgbClr val="FF0000"/>
                </a:solidFill>
              </a:rPr>
              <a:t>during instructional class time.</a:t>
            </a:r>
          </a:p>
          <a:p>
            <a:endParaRPr lang="en-US" dirty="0">
              <a:solidFill>
                <a:srgbClr val="FF0000"/>
              </a:solidFill>
            </a:endParaRPr>
          </a:p>
          <a:p>
            <a:pPr marL="82296" indent="0">
              <a:buNone/>
            </a:pPr>
            <a:endParaRPr lang="en-US" dirty="0" smtClean="0"/>
          </a:p>
          <a:p>
            <a:r>
              <a:rPr lang="en-US" sz="2000" dirty="0" smtClean="0"/>
              <a:t>NO TO ALL OF THE FOLLOWING:</a:t>
            </a:r>
          </a:p>
          <a:p>
            <a:r>
              <a:rPr lang="en-US" sz="2000" dirty="0" smtClean="0"/>
              <a:t>Restroom Breaks</a:t>
            </a:r>
          </a:p>
          <a:p>
            <a:r>
              <a:rPr lang="en-US" sz="2000" dirty="0" smtClean="0"/>
              <a:t>Gathering Supplies(Homework, Paper, Pencils, etc.)</a:t>
            </a:r>
          </a:p>
          <a:p>
            <a:r>
              <a:rPr lang="en-US" sz="2000" dirty="0" smtClean="0"/>
              <a:t>Water Breaks</a:t>
            </a:r>
          </a:p>
          <a:p>
            <a:r>
              <a:rPr lang="en-US" sz="2000" dirty="0" smtClean="0"/>
              <a:t>Handle your personal business before or after you leave my class.</a:t>
            </a:r>
          </a:p>
          <a:p>
            <a:endParaRPr lang="en-US" dirty="0" smtClean="0"/>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45836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6</a:t>
            </a:r>
            <a:endParaRPr lang="en-US" dirty="0"/>
          </a:p>
        </p:txBody>
      </p:sp>
      <p:sp>
        <p:nvSpPr>
          <p:cNvPr id="3" name="Content Placeholder 2"/>
          <p:cNvSpPr>
            <a:spLocks noGrp="1"/>
          </p:cNvSpPr>
          <p:nvPr>
            <p:ph idx="1"/>
          </p:nvPr>
        </p:nvSpPr>
        <p:spPr/>
        <p:txBody>
          <a:bodyPr/>
          <a:lstStyle/>
          <a:p>
            <a:r>
              <a:rPr lang="en-US" dirty="0"/>
              <a:t>Follow </a:t>
            </a:r>
            <a:r>
              <a:rPr lang="en-US" u="sng" dirty="0"/>
              <a:t>all</a:t>
            </a:r>
            <a:r>
              <a:rPr lang="en-US" dirty="0"/>
              <a:t> procedures and policies </a:t>
            </a:r>
            <a:r>
              <a:rPr lang="en-US" dirty="0" smtClean="0"/>
              <a:t>as </a:t>
            </a:r>
            <a:r>
              <a:rPr lang="en-US" dirty="0"/>
              <a:t>outlined in the </a:t>
            </a:r>
            <a:r>
              <a:rPr lang="en-US" dirty="0" smtClean="0"/>
              <a:t>APS and Wesley International Academy </a:t>
            </a:r>
            <a:r>
              <a:rPr lang="en-US" dirty="0"/>
              <a:t>handbooks.</a:t>
            </a:r>
          </a:p>
          <a:p>
            <a:endParaRPr lang="en-US" dirty="0"/>
          </a:p>
        </p:txBody>
      </p:sp>
    </p:spTree>
    <p:extLst>
      <p:ext uri="{BB962C8B-B14F-4D97-AF65-F5344CB8AC3E}">
        <p14:creationId xmlns:p14="http://schemas.microsoft.com/office/powerpoint/2010/main" val="1831577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Guidelines</a:t>
            </a:r>
            <a:endParaRPr lang="en-US" dirty="0"/>
          </a:p>
        </p:txBody>
      </p:sp>
      <p:sp>
        <p:nvSpPr>
          <p:cNvPr id="3" name="Content Placeholder 2"/>
          <p:cNvSpPr>
            <a:spLocks noGrp="1"/>
          </p:cNvSpPr>
          <p:nvPr>
            <p:ph sz="half" idx="1"/>
          </p:nvPr>
        </p:nvSpPr>
        <p:spPr/>
        <p:txBody>
          <a:bodyPr>
            <a:normAutofit lnSpcReduction="10000"/>
          </a:bodyPr>
          <a:lstStyle/>
          <a:p>
            <a:pPr>
              <a:defRPr/>
            </a:pPr>
            <a:r>
              <a:rPr lang="en-US" dirty="0"/>
              <a:t>This classroom is a </a:t>
            </a:r>
            <a:r>
              <a:rPr lang="en-US" dirty="0">
                <a:solidFill>
                  <a:srgbClr val="FF0000"/>
                </a:solidFill>
              </a:rPr>
              <a:t>“No Whining Zone”.  </a:t>
            </a:r>
            <a:r>
              <a:rPr lang="en-US" dirty="0"/>
              <a:t>That means that there will be no whining, for </a:t>
            </a:r>
            <a:r>
              <a:rPr lang="en-US" u="sng" dirty="0"/>
              <a:t>ANY</a:t>
            </a:r>
            <a:r>
              <a:rPr lang="en-US" dirty="0"/>
              <a:t> reason. </a:t>
            </a:r>
          </a:p>
          <a:p>
            <a:pPr>
              <a:buNone/>
              <a:defRPr/>
            </a:pPr>
            <a:r>
              <a:rPr lang="en-US" sz="700" dirty="0"/>
              <a:t>                                                    </a:t>
            </a:r>
          </a:p>
          <a:p>
            <a:r>
              <a:rPr lang="en-US" u="sng" dirty="0" smtClean="0">
                <a:solidFill>
                  <a:srgbClr val="FF0000"/>
                </a:solidFill>
                <a:latin typeface="Gill Sans MT (Body)"/>
              </a:rPr>
              <a:t>Do not make EXCUSES </a:t>
            </a:r>
            <a:r>
              <a:rPr lang="en-US" dirty="0" smtClean="0">
                <a:latin typeface="Gill Sans MT (Body)"/>
              </a:rPr>
              <a:t>for not completing a task, I will not accept them</a:t>
            </a:r>
            <a:r>
              <a:rPr lang="en-US" dirty="0"/>
              <a:t>!</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53000" y="1143000"/>
            <a:ext cx="3962400" cy="2225941"/>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3581400"/>
            <a:ext cx="2011680" cy="2696066"/>
          </a:xfrm>
          <a:prstGeom prst="rect">
            <a:avLst/>
          </a:prstGeom>
        </p:spPr>
      </p:pic>
    </p:spTree>
    <p:extLst>
      <p:ext uri="{BB962C8B-B14F-4D97-AF65-F5344CB8AC3E}">
        <p14:creationId xmlns:p14="http://schemas.microsoft.com/office/powerpoint/2010/main" val="53004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Guidelines</a:t>
            </a:r>
            <a:endParaRPr lang="en-US" dirty="0"/>
          </a:p>
        </p:txBody>
      </p:sp>
      <p:sp>
        <p:nvSpPr>
          <p:cNvPr id="3" name="Content Placeholder 2"/>
          <p:cNvSpPr>
            <a:spLocks noGrp="1"/>
          </p:cNvSpPr>
          <p:nvPr>
            <p:ph idx="1"/>
          </p:nvPr>
        </p:nvSpPr>
        <p:spPr/>
        <p:txBody>
          <a:bodyPr>
            <a:normAutofit lnSpcReduction="10000"/>
          </a:bodyPr>
          <a:lstStyle/>
          <a:p>
            <a:r>
              <a:rPr lang="en-US" dirty="0"/>
              <a:t>DO NOT:</a:t>
            </a:r>
          </a:p>
          <a:p>
            <a:pPr marL="596646" indent="-514350">
              <a:buAutoNum type="arabicParenR"/>
            </a:pPr>
            <a:r>
              <a:rPr lang="en-US" dirty="0"/>
              <a:t>Sit in my stools</a:t>
            </a:r>
          </a:p>
          <a:p>
            <a:pPr marL="596646" indent="-514350">
              <a:buAutoNum type="arabicParenR"/>
            </a:pPr>
            <a:r>
              <a:rPr lang="en-US" dirty="0"/>
              <a:t>Ask me questions for the first 5 minutes of class unless it is an </a:t>
            </a:r>
            <a:r>
              <a:rPr lang="en-US" dirty="0" smtClean="0"/>
              <a:t>emergency!!!</a:t>
            </a:r>
          </a:p>
          <a:p>
            <a:pPr marL="596646" indent="-514350">
              <a:buAutoNum type="arabicParenR"/>
            </a:pPr>
            <a:r>
              <a:rPr lang="en-US" dirty="0" smtClean="0"/>
              <a:t>Move my chairs</a:t>
            </a:r>
          </a:p>
          <a:p>
            <a:pPr marL="596646" indent="-514350">
              <a:buAutoNum type="arabicParenR"/>
            </a:pPr>
            <a:r>
              <a:rPr lang="en-US" dirty="0"/>
              <a:t>P</a:t>
            </a:r>
            <a:r>
              <a:rPr lang="en-US" dirty="0" smtClean="0"/>
              <a:t>urposely fall/ knock them over</a:t>
            </a:r>
          </a:p>
          <a:p>
            <a:pPr marL="596646" indent="-514350">
              <a:buAutoNum type="arabicParenR"/>
            </a:pPr>
            <a:r>
              <a:rPr lang="en-US" dirty="0" smtClean="0"/>
              <a:t>Speak unless you were addressed~ Always Raise Your Hand and Think Before You Speak </a:t>
            </a:r>
          </a:p>
          <a:p>
            <a:pPr marL="596646" indent="-514350">
              <a:buAutoNum type="arabicParenR"/>
            </a:pPr>
            <a:endParaRPr lang="en-US" dirty="0"/>
          </a:p>
          <a:p>
            <a:endParaRPr lang="en-US" dirty="0"/>
          </a:p>
        </p:txBody>
      </p:sp>
    </p:spTree>
    <p:extLst>
      <p:ext uri="{BB962C8B-B14F-4D97-AF65-F5344CB8AC3E}">
        <p14:creationId xmlns:p14="http://schemas.microsoft.com/office/powerpoint/2010/main" val="4054101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Following My Guidelines </a:t>
            </a:r>
            <a:r>
              <a:rPr lang="en-US" dirty="0" smtClean="0"/>
              <a:t>Will Result In…..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47800" y="2057400"/>
            <a:ext cx="3733800" cy="3810000"/>
          </a:xfrm>
        </p:spPr>
      </p:pic>
      <p:sp>
        <p:nvSpPr>
          <p:cNvPr id="4" name="Content Placeholder 3"/>
          <p:cNvSpPr>
            <a:spLocks noGrp="1"/>
          </p:cNvSpPr>
          <p:nvPr>
            <p:ph sz="half" idx="2"/>
          </p:nvPr>
        </p:nvSpPr>
        <p:spPr/>
        <p:txBody>
          <a:bodyPr>
            <a:normAutofit fontScale="92500"/>
          </a:bodyPr>
          <a:lstStyle/>
          <a:p>
            <a:r>
              <a:rPr lang="en-US" dirty="0"/>
              <a:t>Verbal </a:t>
            </a:r>
            <a:r>
              <a:rPr lang="en-US" dirty="0" smtClean="0"/>
              <a:t>acknowledgement</a:t>
            </a:r>
          </a:p>
          <a:p>
            <a:pPr marL="82296" indent="0">
              <a:buNone/>
            </a:pPr>
            <a:endParaRPr lang="en-US" dirty="0" smtClean="0"/>
          </a:p>
          <a:p>
            <a:r>
              <a:rPr lang="en-US" dirty="0" smtClean="0"/>
              <a:t>Positive </a:t>
            </a:r>
            <a:r>
              <a:rPr lang="en-US" dirty="0" err="1" smtClean="0"/>
              <a:t>DoJo</a:t>
            </a:r>
            <a:r>
              <a:rPr lang="en-US" dirty="0" smtClean="0"/>
              <a:t> Points</a:t>
            </a:r>
          </a:p>
          <a:p>
            <a:endParaRPr lang="en-US" dirty="0"/>
          </a:p>
          <a:p>
            <a:r>
              <a:rPr lang="en-US" dirty="0"/>
              <a:t>A stress-free learning environment</a:t>
            </a:r>
          </a:p>
          <a:p>
            <a:pPr>
              <a:buNone/>
            </a:pPr>
            <a:endParaRPr lang="en-US" dirty="0"/>
          </a:p>
          <a:p>
            <a:r>
              <a:rPr lang="en-US" dirty="0"/>
              <a:t>A pleasant and orderly classroom atmosphere</a:t>
            </a:r>
          </a:p>
          <a:p>
            <a:endParaRPr lang="en-US" dirty="0"/>
          </a:p>
        </p:txBody>
      </p:sp>
    </p:spTree>
    <p:extLst>
      <p:ext uri="{BB962C8B-B14F-4D97-AF65-F5344CB8AC3E}">
        <p14:creationId xmlns:p14="http://schemas.microsoft.com/office/powerpoint/2010/main" val="2708627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554162"/>
          </a:xfrm>
        </p:spPr>
        <p:txBody>
          <a:bodyPr>
            <a:normAutofit fontScale="90000"/>
          </a:bodyPr>
          <a:lstStyle/>
          <a:p>
            <a:r>
              <a:rPr lang="en-US" dirty="0" smtClean="0">
                <a:solidFill>
                  <a:srgbClr val="FF0000"/>
                </a:solidFill>
              </a:rPr>
              <a:t>Choosing Not To Follow My Guidelines Will Result In </a:t>
            </a:r>
            <a:r>
              <a:rPr lang="en-US" dirty="0" smtClean="0"/>
              <a:t>The Following Consequences </a:t>
            </a:r>
            <a:endParaRPr lang="en-US" dirty="0"/>
          </a:p>
        </p:txBody>
      </p:sp>
      <p:sp>
        <p:nvSpPr>
          <p:cNvPr id="3" name="Content Placeholder 2"/>
          <p:cNvSpPr>
            <a:spLocks noGrp="1"/>
          </p:cNvSpPr>
          <p:nvPr>
            <p:ph idx="1"/>
          </p:nvPr>
        </p:nvSpPr>
        <p:spPr>
          <a:xfrm>
            <a:off x="1435608" y="1905000"/>
            <a:ext cx="7498080" cy="4343400"/>
          </a:xfrm>
        </p:spPr>
        <p:txBody>
          <a:bodyPr>
            <a:normAutofit lnSpcReduction="10000"/>
          </a:bodyPr>
          <a:lstStyle/>
          <a:p>
            <a:pPr marL="596646" indent="-514350">
              <a:buAutoNum type="arabicParenR"/>
            </a:pPr>
            <a:endParaRPr lang="en-US" dirty="0" smtClean="0"/>
          </a:p>
          <a:p>
            <a:pPr marL="596646" indent="-514350">
              <a:buAutoNum type="arabicParenR"/>
            </a:pPr>
            <a:r>
              <a:rPr lang="en-US" dirty="0" smtClean="0"/>
              <a:t>A Verbal Warning</a:t>
            </a:r>
          </a:p>
          <a:p>
            <a:pPr marL="596646" indent="-514350">
              <a:buAutoNum type="arabicParenR"/>
            </a:pPr>
            <a:r>
              <a:rPr lang="en-US" dirty="0" smtClean="0"/>
              <a:t>Negative </a:t>
            </a:r>
            <a:r>
              <a:rPr lang="en-US" dirty="0" err="1" smtClean="0"/>
              <a:t>DoJo</a:t>
            </a:r>
            <a:r>
              <a:rPr lang="en-US" dirty="0" smtClean="0"/>
              <a:t> Mark </a:t>
            </a:r>
          </a:p>
          <a:p>
            <a:pPr marL="596646" indent="-514350">
              <a:buAutoNum type="arabicParenR"/>
            </a:pPr>
            <a:r>
              <a:rPr lang="en-US" dirty="0" smtClean="0"/>
              <a:t>Detention/ Silent Lunch/ Recess Removal/ Lab Activity Removal/ Field Trip Removal</a:t>
            </a:r>
          </a:p>
          <a:p>
            <a:pPr marL="596646" indent="-514350">
              <a:buAutoNum type="arabicParenR"/>
            </a:pPr>
            <a:r>
              <a:rPr lang="en-US" dirty="0" smtClean="0"/>
              <a:t>Call/Conference With Your Parents</a:t>
            </a:r>
          </a:p>
          <a:p>
            <a:pPr marL="596646" indent="-514350">
              <a:buAutoNum type="arabicParenR"/>
            </a:pPr>
            <a:r>
              <a:rPr lang="en-US" dirty="0" smtClean="0"/>
              <a:t>Administrative Referral</a:t>
            </a:r>
          </a:p>
          <a:p>
            <a:pPr marL="596646" indent="-514350">
              <a:buAutoNum type="arabicParenR"/>
            </a:pPr>
            <a:endParaRPr lang="en-US" dirty="0" smtClean="0"/>
          </a:p>
          <a:p>
            <a:pPr marL="596646" indent="-514350">
              <a:buAutoNum type="arabicParenR"/>
            </a:pPr>
            <a:endParaRPr lang="en-US" dirty="0" smtClean="0"/>
          </a:p>
          <a:p>
            <a:pPr marL="596646" indent="-514350">
              <a:buAutoNum type="arabicParenR"/>
            </a:pPr>
            <a:endParaRPr lang="en-US" dirty="0" smtClean="0"/>
          </a:p>
          <a:p>
            <a:endParaRPr lang="en-US" dirty="0"/>
          </a:p>
        </p:txBody>
      </p:sp>
    </p:spTree>
    <p:extLst>
      <p:ext uri="{BB962C8B-B14F-4D97-AF65-F5344CB8AC3E}">
        <p14:creationId xmlns:p14="http://schemas.microsoft.com/office/powerpoint/2010/main" val="3456871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Severe Consequence Clause</a:t>
            </a:r>
            <a:endParaRPr lang="en-US" dirty="0"/>
          </a:p>
        </p:txBody>
      </p:sp>
      <p:sp>
        <p:nvSpPr>
          <p:cNvPr id="3" name="Content Placeholder 2"/>
          <p:cNvSpPr>
            <a:spLocks noGrp="1"/>
          </p:cNvSpPr>
          <p:nvPr>
            <p:ph idx="1"/>
          </p:nvPr>
        </p:nvSpPr>
        <p:spPr/>
        <p:txBody>
          <a:bodyPr/>
          <a:lstStyle/>
          <a:p>
            <a:r>
              <a:rPr lang="en-US" dirty="0"/>
              <a:t>Any student who uses profanity, fights, damages school property (this includes the property of the teacher and other students), or is </a:t>
            </a:r>
            <a:r>
              <a:rPr lang="en-US" dirty="0" smtClean="0"/>
              <a:t>disrespectful will </a:t>
            </a:r>
            <a:r>
              <a:rPr lang="en-US" dirty="0"/>
              <a:t>be sent to the office </a:t>
            </a:r>
            <a:r>
              <a:rPr lang="en-US" dirty="0" smtClean="0"/>
              <a:t>IMMEDIATELY!</a:t>
            </a:r>
            <a:endParaRPr lang="en-US" dirty="0"/>
          </a:p>
          <a:p>
            <a:endParaRPr lang="en-US" dirty="0"/>
          </a:p>
        </p:txBody>
      </p:sp>
    </p:spTree>
    <p:extLst>
      <p:ext uri="{BB962C8B-B14F-4D97-AF65-F5344CB8AC3E}">
        <p14:creationId xmlns:p14="http://schemas.microsoft.com/office/powerpoint/2010/main" val="1156865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 Ray’s Classroom Procedures</a:t>
            </a:r>
            <a:endParaRPr lang="en-US" dirty="0"/>
          </a:p>
        </p:txBody>
      </p:sp>
    </p:spTree>
    <p:extLst>
      <p:ext uri="{BB962C8B-B14F-4D97-AF65-F5344CB8AC3E}">
        <p14:creationId xmlns:p14="http://schemas.microsoft.com/office/powerpoint/2010/main" val="4210345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Entering The Room</a:t>
            </a:r>
            <a:endParaRPr lang="en-US" dirty="0"/>
          </a:p>
        </p:txBody>
      </p:sp>
      <p:sp>
        <p:nvSpPr>
          <p:cNvPr id="3" name="Content Placeholder 2"/>
          <p:cNvSpPr>
            <a:spLocks noGrp="1"/>
          </p:cNvSpPr>
          <p:nvPr>
            <p:ph idx="1"/>
          </p:nvPr>
        </p:nvSpPr>
        <p:spPr/>
        <p:txBody>
          <a:bodyPr/>
          <a:lstStyle/>
          <a:p>
            <a:pPr>
              <a:lnSpc>
                <a:spcPct val="90000"/>
              </a:lnSpc>
            </a:pPr>
            <a:r>
              <a:rPr lang="en-US" dirty="0"/>
              <a:t>E</a:t>
            </a:r>
            <a:r>
              <a:rPr lang="en-US" dirty="0" smtClean="0"/>
              <a:t>nter </a:t>
            </a:r>
            <a:r>
              <a:rPr lang="en-US" dirty="0"/>
              <a:t>quietly.</a:t>
            </a:r>
          </a:p>
          <a:p>
            <a:pPr>
              <a:lnSpc>
                <a:spcPct val="90000"/>
              </a:lnSpc>
              <a:buNone/>
            </a:pPr>
            <a:endParaRPr lang="en-US" dirty="0"/>
          </a:p>
          <a:p>
            <a:pPr>
              <a:lnSpc>
                <a:spcPct val="90000"/>
              </a:lnSpc>
            </a:pPr>
            <a:r>
              <a:rPr lang="en-US" dirty="0"/>
              <a:t>Have a seat.</a:t>
            </a:r>
          </a:p>
          <a:p>
            <a:pPr>
              <a:lnSpc>
                <a:spcPct val="90000"/>
              </a:lnSpc>
              <a:buNone/>
            </a:pPr>
            <a:endParaRPr lang="en-US" dirty="0"/>
          </a:p>
          <a:p>
            <a:pPr>
              <a:lnSpc>
                <a:spcPct val="90000"/>
              </a:lnSpc>
            </a:pPr>
            <a:r>
              <a:rPr lang="en-US" dirty="0"/>
              <a:t>Take out your </a:t>
            </a:r>
            <a:r>
              <a:rPr lang="en-US" dirty="0" smtClean="0"/>
              <a:t>materials.</a:t>
            </a:r>
            <a:endParaRPr lang="en-US" dirty="0"/>
          </a:p>
          <a:p>
            <a:pPr>
              <a:lnSpc>
                <a:spcPct val="90000"/>
              </a:lnSpc>
            </a:pPr>
            <a:endParaRPr lang="en-US" dirty="0"/>
          </a:p>
          <a:p>
            <a:pPr>
              <a:lnSpc>
                <a:spcPct val="90000"/>
              </a:lnSpc>
            </a:pPr>
            <a:r>
              <a:rPr lang="en-US" dirty="0" smtClean="0"/>
              <a:t>Start on the opening.</a:t>
            </a:r>
          </a:p>
          <a:p>
            <a:pPr>
              <a:lnSpc>
                <a:spcPct val="90000"/>
              </a:lnSpc>
            </a:pPr>
            <a:endParaRPr lang="en-US" dirty="0"/>
          </a:p>
          <a:p>
            <a:pPr>
              <a:lnSpc>
                <a:spcPct val="90000"/>
              </a:lnSpc>
            </a:pPr>
            <a:r>
              <a:rPr lang="en-US" dirty="0" smtClean="0"/>
              <a:t>Write down homework in your agenda.</a:t>
            </a:r>
          </a:p>
          <a:p>
            <a:pPr>
              <a:lnSpc>
                <a:spcPct val="90000"/>
              </a:lnSpc>
            </a:pPr>
            <a:endParaRPr lang="en-US" dirty="0"/>
          </a:p>
          <a:p>
            <a:endParaRPr lang="en-US" dirty="0"/>
          </a:p>
        </p:txBody>
      </p:sp>
    </p:spTree>
    <p:extLst>
      <p:ext uri="{BB962C8B-B14F-4D97-AF65-F5344CB8AC3E}">
        <p14:creationId xmlns:p14="http://schemas.microsoft.com/office/powerpoint/2010/main" val="161870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Are Tardy…</a:t>
            </a:r>
            <a:endParaRPr lang="en-US" dirty="0"/>
          </a:p>
        </p:txBody>
      </p:sp>
      <p:sp>
        <p:nvSpPr>
          <p:cNvPr id="3" name="Content Placeholder 2"/>
          <p:cNvSpPr>
            <a:spLocks noGrp="1"/>
          </p:cNvSpPr>
          <p:nvPr>
            <p:ph idx="1"/>
          </p:nvPr>
        </p:nvSpPr>
        <p:spPr/>
        <p:txBody>
          <a:bodyPr>
            <a:normAutofit/>
          </a:bodyPr>
          <a:lstStyle/>
          <a:p>
            <a:pPr marL="341313" lvl="0" indent="-341313" fontAlgn="base">
              <a:spcBef>
                <a:spcPct val="20000"/>
              </a:spcBef>
              <a:spcAft>
                <a:spcPct val="0"/>
              </a:spcAft>
              <a:buClrTx/>
              <a:buSzTx/>
              <a:buFontTx/>
              <a:buChar char="•"/>
              <a:defRPr/>
            </a:pPr>
            <a:r>
              <a:rPr lang="en-US" sz="2800" kern="0" dirty="0">
                <a:solidFill>
                  <a:srgbClr val="000000"/>
                </a:solidFill>
                <a:latin typeface="Century Gothic"/>
              </a:rPr>
              <a:t>Enter quietly.</a:t>
            </a:r>
          </a:p>
          <a:p>
            <a:pPr marL="341313" lvl="0" indent="-341313" fontAlgn="base">
              <a:spcBef>
                <a:spcPct val="20000"/>
              </a:spcBef>
              <a:spcAft>
                <a:spcPct val="0"/>
              </a:spcAft>
              <a:buClrTx/>
              <a:buSzTx/>
              <a:buNone/>
              <a:defRPr/>
            </a:pPr>
            <a:endParaRPr lang="en-US" sz="1200" kern="0" dirty="0">
              <a:solidFill>
                <a:srgbClr val="000000"/>
              </a:solidFill>
              <a:latin typeface="Century Gothic"/>
            </a:endParaRPr>
          </a:p>
          <a:p>
            <a:pPr marL="341313" lvl="0" indent="-341313" fontAlgn="base">
              <a:spcBef>
                <a:spcPct val="20000"/>
              </a:spcBef>
              <a:spcAft>
                <a:spcPct val="0"/>
              </a:spcAft>
              <a:buClrTx/>
              <a:buSzTx/>
              <a:buFontTx/>
              <a:buChar char="•"/>
              <a:defRPr/>
            </a:pPr>
            <a:r>
              <a:rPr lang="en-US" sz="2800" b="1" i="1" kern="0" dirty="0">
                <a:solidFill>
                  <a:srgbClr val="000000"/>
                </a:solidFill>
                <a:latin typeface="Century Gothic"/>
              </a:rPr>
              <a:t>Excused</a:t>
            </a:r>
            <a:r>
              <a:rPr lang="en-US" sz="2800" b="1" kern="0" dirty="0">
                <a:solidFill>
                  <a:srgbClr val="000000"/>
                </a:solidFill>
                <a:latin typeface="Century Gothic"/>
              </a:rPr>
              <a:t>: </a:t>
            </a:r>
            <a:r>
              <a:rPr lang="en-US" sz="2800" b="1" kern="0" dirty="0" smtClean="0">
                <a:solidFill>
                  <a:srgbClr val="000000"/>
                </a:solidFill>
                <a:latin typeface="Century Gothic"/>
              </a:rPr>
              <a:t> </a:t>
            </a:r>
            <a:r>
              <a:rPr lang="en-US" sz="2800" kern="0" dirty="0" smtClean="0">
                <a:solidFill>
                  <a:srgbClr val="000000"/>
                </a:solidFill>
                <a:latin typeface="Century Gothic"/>
              </a:rPr>
              <a:t>Place excuse in</a:t>
            </a:r>
          </a:p>
          <a:p>
            <a:pPr marL="341313" lvl="0" indent="-341313" fontAlgn="base">
              <a:spcBef>
                <a:spcPct val="20000"/>
              </a:spcBef>
              <a:spcAft>
                <a:spcPct val="0"/>
              </a:spcAft>
              <a:buClrTx/>
              <a:buSzTx/>
              <a:buNone/>
              <a:defRPr/>
            </a:pPr>
            <a:r>
              <a:rPr lang="en-US" sz="2800" kern="0" dirty="0" smtClean="0">
                <a:solidFill>
                  <a:srgbClr val="000000"/>
                </a:solidFill>
                <a:latin typeface="Century Gothic"/>
              </a:rPr>
              <a:t>    the basket on my desk.</a:t>
            </a:r>
          </a:p>
          <a:p>
            <a:pPr marL="341313" lvl="0" indent="-341313" fontAlgn="base">
              <a:spcBef>
                <a:spcPct val="20000"/>
              </a:spcBef>
              <a:spcAft>
                <a:spcPct val="0"/>
              </a:spcAft>
              <a:buClrTx/>
              <a:buSzTx/>
              <a:buNone/>
              <a:defRPr/>
            </a:pPr>
            <a:endParaRPr lang="en-US" sz="1200" kern="0" dirty="0">
              <a:solidFill>
                <a:srgbClr val="000000"/>
              </a:solidFill>
              <a:latin typeface="Century Gothic"/>
            </a:endParaRPr>
          </a:p>
          <a:p>
            <a:pPr marL="341313" lvl="0" indent="-341313" fontAlgn="base">
              <a:spcBef>
                <a:spcPct val="20000"/>
              </a:spcBef>
              <a:spcAft>
                <a:spcPct val="0"/>
              </a:spcAft>
              <a:buClrTx/>
              <a:buSzTx/>
              <a:buFontTx/>
              <a:buChar char="•"/>
              <a:defRPr/>
            </a:pPr>
            <a:r>
              <a:rPr lang="en-US" sz="2800" b="1" i="1" kern="0" dirty="0">
                <a:solidFill>
                  <a:srgbClr val="000000"/>
                </a:solidFill>
                <a:latin typeface="Century Gothic"/>
              </a:rPr>
              <a:t>Unexcused</a:t>
            </a:r>
            <a:r>
              <a:rPr lang="en-US" sz="2800" b="1" kern="0" dirty="0">
                <a:solidFill>
                  <a:srgbClr val="000000"/>
                </a:solidFill>
                <a:latin typeface="Century Gothic"/>
              </a:rPr>
              <a:t>: </a:t>
            </a:r>
            <a:endParaRPr lang="en-US" sz="2800" b="1" kern="0" dirty="0" smtClean="0">
              <a:solidFill>
                <a:srgbClr val="000000"/>
              </a:solidFill>
              <a:latin typeface="Century Gothic"/>
            </a:endParaRPr>
          </a:p>
          <a:p>
            <a:pPr marL="0" lvl="0" indent="0" fontAlgn="base">
              <a:spcBef>
                <a:spcPct val="20000"/>
              </a:spcBef>
              <a:spcAft>
                <a:spcPct val="0"/>
              </a:spcAft>
              <a:buClrTx/>
              <a:buSzTx/>
              <a:buNone/>
              <a:defRPr/>
            </a:pPr>
            <a:r>
              <a:rPr lang="en-US" sz="2800" kern="0" dirty="0" smtClean="0">
                <a:solidFill>
                  <a:srgbClr val="000000"/>
                </a:solidFill>
                <a:latin typeface="Century Gothic"/>
              </a:rPr>
              <a:t>Negative </a:t>
            </a:r>
            <a:r>
              <a:rPr lang="en-US" sz="2800" kern="0" dirty="0" err="1" smtClean="0">
                <a:solidFill>
                  <a:srgbClr val="000000"/>
                </a:solidFill>
                <a:latin typeface="Century Gothic"/>
              </a:rPr>
              <a:t>DoJo</a:t>
            </a:r>
            <a:r>
              <a:rPr lang="en-US" sz="2800" kern="0" dirty="0" smtClean="0">
                <a:solidFill>
                  <a:srgbClr val="000000"/>
                </a:solidFill>
                <a:latin typeface="Century Gothic"/>
              </a:rPr>
              <a:t> Point</a:t>
            </a:r>
          </a:p>
          <a:p>
            <a:pPr marL="0" indent="0" fontAlgn="base">
              <a:spcBef>
                <a:spcPct val="20000"/>
              </a:spcBef>
              <a:spcAft>
                <a:spcPct val="0"/>
              </a:spcAft>
              <a:buClrTx/>
              <a:buSzTx/>
              <a:buNone/>
              <a:defRPr/>
            </a:pPr>
            <a:r>
              <a:rPr lang="en-US" sz="2800" kern="0" dirty="0" smtClean="0">
                <a:solidFill>
                  <a:srgbClr val="000000"/>
                </a:solidFill>
                <a:latin typeface="Century Gothic"/>
              </a:rPr>
              <a:t>Fill out the Tardy Log</a:t>
            </a:r>
          </a:p>
          <a:p>
            <a:pPr marL="0" indent="0" fontAlgn="base">
              <a:spcBef>
                <a:spcPct val="20000"/>
              </a:spcBef>
              <a:spcAft>
                <a:spcPct val="0"/>
              </a:spcAft>
              <a:buClrTx/>
              <a:buSzTx/>
              <a:buNone/>
              <a:defRPr/>
            </a:pPr>
            <a:r>
              <a:rPr lang="en-US" sz="2800" kern="0" dirty="0" smtClean="0">
                <a:solidFill>
                  <a:srgbClr val="000000"/>
                </a:solidFill>
                <a:latin typeface="Century Gothic"/>
              </a:rPr>
              <a:t>Have </a:t>
            </a:r>
            <a:r>
              <a:rPr lang="en-US" sz="2800" kern="0" dirty="0">
                <a:solidFill>
                  <a:srgbClr val="000000"/>
                </a:solidFill>
                <a:latin typeface="Century Gothic"/>
              </a:rPr>
              <a:t>a seat and take out </a:t>
            </a:r>
          </a:p>
          <a:p>
            <a:pPr marL="341313" lvl="0" indent="-341313" fontAlgn="base">
              <a:spcBef>
                <a:spcPct val="20000"/>
              </a:spcBef>
              <a:spcAft>
                <a:spcPct val="0"/>
              </a:spcAft>
              <a:buClrTx/>
              <a:buSzTx/>
              <a:buNone/>
              <a:defRPr/>
            </a:pPr>
            <a:r>
              <a:rPr lang="en-US" sz="2800" kern="0" dirty="0">
                <a:solidFill>
                  <a:srgbClr val="000000"/>
                </a:solidFill>
                <a:latin typeface="Century Gothic"/>
              </a:rPr>
              <a:t>     your materials.</a:t>
            </a:r>
          </a:p>
          <a:p>
            <a:endParaRPr lang="en-US" dirty="0"/>
          </a:p>
        </p:txBody>
      </p:sp>
    </p:spTree>
    <p:extLst>
      <p:ext uri="{BB962C8B-B14F-4D97-AF65-F5344CB8AC3E}">
        <p14:creationId xmlns:p14="http://schemas.microsoft.com/office/powerpoint/2010/main" val="238488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 Ray’s Classroom</a:t>
            </a:r>
            <a:br>
              <a:rPr lang="en-US" dirty="0" smtClean="0"/>
            </a:br>
            <a:r>
              <a:rPr lang="en-US" dirty="0" smtClean="0"/>
              <a:t>GUIDELINES and Procedures</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4185240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Your Attention</a:t>
            </a:r>
            <a:endParaRPr lang="en-US" dirty="0"/>
          </a:p>
        </p:txBody>
      </p:sp>
      <p:sp>
        <p:nvSpPr>
          <p:cNvPr id="3" name="Content Placeholder 2"/>
          <p:cNvSpPr>
            <a:spLocks noGrp="1"/>
          </p:cNvSpPr>
          <p:nvPr>
            <p:ph idx="1"/>
          </p:nvPr>
        </p:nvSpPr>
        <p:spPr/>
        <p:txBody>
          <a:bodyPr/>
          <a:lstStyle/>
          <a:p>
            <a:pPr marL="0" lvl="0" indent="0" fontAlgn="base">
              <a:spcBef>
                <a:spcPct val="20000"/>
              </a:spcBef>
              <a:spcAft>
                <a:spcPct val="0"/>
              </a:spcAft>
              <a:buClrTx/>
              <a:buSzTx/>
              <a:buNone/>
              <a:defRPr/>
            </a:pPr>
            <a:r>
              <a:rPr lang="en-US" sz="2800" kern="0" dirty="0">
                <a:solidFill>
                  <a:srgbClr val="000000"/>
                </a:solidFill>
                <a:latin typeface="Century Gothic"/>
              </a:rPr>
              <a:t>I will . . .</a:t>
            </a:r>
          </a:p>
          <a:p>
            <a:pPr marL="0" lvl="0" indent="0" fontAlgn="base">
              <a:spcBef>
                <a:spcPct val="20000"/>
              </a:spcBef>
              <a:spcAft>
                <a:spcPct val="0"/>
              </a:spcAft>
              <a:buClrTx/>
              <a:buSzTx/>
              <a:buNone/>
              <a:defRPr/>
            </a:pPr>
            <a:endParaRPr lang="en-US" sz="1100" kern="0" dirty="0">
              <a:solidFill>
                <a:srgbClr val="000000"/>
              </a:solidFill>
              <a:latin typeface="Century Gothic"/>
            </a:endParaRPr>
          </a:p>
          <a:p>
            <a:pPr marL="341313" lvl="0" indent="-341313" fontAlgn="base">
              <a:spcBef>
                <a:spcPct val="20000"/>
              </a:spcBef>
              <a:spcAft>
                <a:spcPct val="0"/>
              </a:spcAft>
              <a:buClrTx/>
              <a:buSzTx/>
              <a:buFontTx/>
              <a:buChar char="•"/>
              <a:defRPr/>
            </a:pPr>
            <a:r>
              <a:rPr lang="en-US" sz="2800" kern="0" dirty="0">
                <a:solidFill>
                  <a:srgbClr val="000000"/>
                </a:solidFill>
                <a:latin typeface="Century Gothic"/>
              </a:rPr>
              <a:t>Stand in front of the </a:t>
            </a:r>
            <a:r>
              <a:rPr lang="en-US" sz="2800" kern="0" dirty="0" smtClean="0">
                <a:solidFill>
                  <a:srgbClr val="000000"/>
                </a:solidFill>
                <a:latin typeface="Century Gothic"/>
              </a:rPr>
              <a:t>class in the attention box.</a:t>
            </a:r>
            <a:endParaRPr lang="en-US" sz="2800" kern="0" dirty="0">
              <a:solidFill>
                <a:srgbClr val="000000"/>
              </a:solidFill>
              <a:latin typeface="Century Gothic"/>
            </a:endParaRPr>
          </a:p>
          <a:p>
            <a:pPr marL="341313" lvl="0" indent="-341313" fontAlgn="base">
              <a:spcBef>
                <a:spcPct val="20000"/>
              </a:spcBef>
              <a:spcAft>
                <a:spcPct val="0"/>
              </a:spcAft>
              <a:buClrTx/>
              <a:buSzTx/>
              <a:buNone/>
              <a:defRPr/>
            </a:pPr>
            <a:endParaRPr lang="en-US" sz="1200" kern="0" dirty="0">
              <a:solidFill>
                <a:srgbClr val="000000"/>
              </a:solidFill>
              <a:latin typeface="Century Gothic"/>
            </a:endParaRPr>
          </a:p>
          <a:p>
            <a:pPr marL="341313" lvl="0" indent="-341313" fontAlgn="base">
              <a:spcBef>
                <a:spcPct val="20000"/>
              </a:spcBef>
              <a:spcAft>
                <a:spcPct val="0"/>
              </a:spcAft>
              <a:buClrTx/>
              <a:buSzTx/>
              <a:buFontTx/>
              <a:buChar char="•"/>
              <a:defRPr/>
            </a:pPr>
            <a:r>
              <a:rPr lang="en-US" sz="2800" kern="0" dirty="0">
                <a:solidFill>
                  <a:srgbClr val="000000"/>
                </a:solidFill>
                <a:latin typeface="Century Gothic"/>
              </a:rPr>
              <a:t>Raise my hand. </a:t>
            </a:r>
          </a:p>
          <a:p>
            <a:pPr marL="341313" lvl="0" indent="-341313" fontAlgn="base">
              <a:spcBef>
                <a:spcPct val="20000"/>
              </a:spcBef>
              <a:spcAft>
                <a:spcPct val="0"/>
              </a:spcAft>
              <a:buClrTx/>
              <a:buSzTx/>
              <a:buNone/>
              <a:defRPr/>
            </a:pPr>
            <a:endParaRPr lang="en-US" sz="1200" kern="0" dirty="0">
              <a:solidFill>
                <a:srgbClr val="000000"/>
              </a:solidFill>
              <a:latin typeface="Century Gothic"/>
            </a:endParaRPr>
          </a:p>
          <a:p>
            <a:pPr marL="341313" lvl="0" indent="-341313" fontAlgn="base">
              <a:spcBef>
                <a:spcPct val="20000"/>
              </a:spcBef>
              <a:spcAft>
                <a:spcPct val="0"/>
              </a:spcAft>
              <a:buClrTx/>
              <a:buSzTx/>
              <a:buFontTx/>
              <a:buChar char="•"/>
              <a:defRPr/>
            </a:pPr>
            <a:r>
              <a:rPr lang="en-US" sz="2800" kern="0" dirty="0">
                <a:solidFill>
                  <a:srgbClr val="000000"/>
                </a:solidFill>
                <a:latin typeface="Century Gothic"/>
              </a:rPr>
              <a:t>Wait for everyone to be </a:t>
            </a:r>
          </a:p>
          <a:p>
            <a:pPr marL="341313" lvl="0" indent="-341313" fontAlgn="base">
              <a:spcBef>
                <a:spcPct val="20000"/>
              </a:spcBef>
              <a:spcAft>
                <a:spcPct val="0"/>
              </a:spcAft>
              <a:buClrTx/>
              <a:buSzTx/>
              <a:buNone/>
              <a:defRPr/>
            </a:pPr>
            <a:r>
              <a:rPr lang="en-US" sz="2800" kern="0" dirty="0">
                <a:solidFill>
                  <a:srgbClr val="000000"/>
                </a:solidFill>
                <a:latin typeface="Century Gothic"/>
              </a:rPr>
              <a:t>    quiet.</a:t>
            </a:r>
          </a:p>
          <a:p>
            <a:pPr marL="341313" lvl="0" indent="-341313" fontAlgn="base">
              <a:spcBef>
                <a:spcPct val="20000"/>
              </a:spcBef>
              <a:spcAft>
                <a:spcPct val="0"/>
              </a:spcAft>
              <a:buClrTx/>
              <a:buSzTx/>
              <a:buNone/>
              <a:defRPr/>
            </a:pPr>
            <a:endParaRPr lang="en-US" sz="1200" kern="0" dirty="0">
              <a:solidFill>
                <a:srgbClr val="000000"/>
              </a:solidFill>
              <a:latin typeface="Century Gothic"/>
            </a:endParaRPr>
          </a:p>
          <a:p>
            <a:pPr marL="341313" lvl="0" indent="-341313" fontAlgn="base">
              <a:spcBef>
                <a:spcPct val="20000"/>
              </a:spcBef>
              <a:spcAft>
                <a:spcPct val="0"/>
              </a:spcAft>
              <a:buClrTx/>
              <a:buSzTx/>
              <a:buFontTx/>
              <a:buChar char="•"/>
              <a:defRPr/>
            </a:pPr>
            <a:r>
              <a:rPr lang="en-US" sz="2800" kern="0" dirty="0">
                <a:solidFill>
                  <a:srgbClr val="000000"/>
                </a:solidFill>
                <a:latin typeface="Century Gothic"/>
              </a:rPr>
              <a:t>Begin speaking</a:t>
            </a:r>
            <a:endParaRPr lang="en-US" dirty="0"/>
          </a:p>
        </p:txBody>
      </p:sp>
    </p:spTree>
    <p:extLst>
      <p:ext uri="{BB962C8B-B14F-4D97-AF65-F5344CB8AC3E}">
        <p14:creationId xmlns:p14="http://schemas.microsoft.com/office/powerpoint/2010/main" val="2315169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Heading</a:t>
            </a:r>
            <a:endParaRPr lang="en-US" dirty="0"/>
          </a:p>
        </p:txBody>
      </p:sp>
      <p:sp>
        <p:nvSpPr>
          <p:cNvPr id="3" name="Content Placeholder 2"/>
          <p:cNvSpPr>
            <a:spLocks noGrp="1"/>
          </p:cNvSpPr>
          <p:nvPr>
            <p:ph idx="1"/>
          </p:nvPr>
        </p:nvSpPr>
        <p:spPr/>
        <p:txBody>
          <a:bodyPr>
            <a:normAutofit lnSpcReduction="10000"/>
          </a:bodyPr>
          <a:lstStyle/>
          <a:p>
            <a:r>
              <a:rPr lang="en-US" dirty="0" smtClean="0"/>
              <a:t>Name (First and Last)</a:t>
            </a:r>
          </a:p>
          <a:p>
            <a:endParaRPr lang="en-US" dirty="0"/>
          </a:p>
          <a:p>
            <a:r>
              <a:rPr lang="en-US" dirty="0" smtClean="0"/>
              <a:t>Date</a:t>
            </a:r>
          </a:p>
          <a:p>
            <a:endParaRPr lang="en-US" dirty="0"/>
          </a:p>
          <a:p>
            <a:r>
              <a:rPr lang="en-US" dirty="0" smtClean="0"/>
              <a:t>Class Period</a:t>
            </a:r>
          </a:p>
          <a:p>
            <a:endParaRPr lang="en-US" dirty="0"/>
          </a:p>
          <a:p>
            <a:r>
              <a:rPr lang="en-US" dirty="0" smtClean="0">
                <a:solidFill>
                  <a:srgbClr val="FF0000"/>
                </a:solidFill>
              </a:rPr>
              <a:t>PLUS</a:t>
            </a:r>
            <a:r>
              <a:rPr lang="en-US" dirty="0" smtClean="0"/>
              <a:t>: </a:t>
            </a:r>
            <a:r>
              <a:rPr lang="en-US" u="sng" dirty="0"/>
              <a:t>y</a:t>
            </a:r>
            <a:r>
              <a:rPr lang="en-US" u="sng" dirty="0" smtClean="0"/>
              <a:t>our assigned student number which goes at the top on the right side of every paper you turn in to me</a:t>
            </a:r>
            <a:r>
              <a:rPr lang="en-US" dirty="0" smtClean="0"/>
              <a:t>. </a:t>
            </a:r>
            <a:endParaRPr lang="en-US" dirty="0"/>
          </a:p>
        </p:txBody>
      </p:sp>
    </p:spTree>
    <p:extLst>
      <p:ext uri="{BB962C8B-B14F-4D97-AF65-F5344CB8AC3E}">
        <p14:creationId xmlns:p14="http://schemas.microsoft.com/office/powerpoint/2010/main" val="3680815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234" y="914400"/>
            <a:ext cx="7880966" cy="4953000"/>
          </a:xfrm>
          <a:prstGeom prst="rect">
            <a:avLst/>
          </a:prstGeom>
        </p:spPr>
      </p:pic>
    </p:spTree>
    <p:extLst>
      <p:ext uri="{BB962C8B-B14F-4D97-AF65-F5344CB8AC3E}">
        <p14:creationId xmlns:p14="http://schemas.microsoft.com/office/powerpoint/2010/main" val="354774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1" y="228600"/>
            <a:ext cx="6781800" cy="6254817"/>
          </a:xfrm>
          <a:prstGeom prst="rect">
            <a:avLst/>
          </a:prstGeom>
        </p:spPr>
      </p:pic>
    </p:spTree>
    <p:extLst>
      <p:ext uri="{BB962C8B-B14F-4D97-AF65-F5344CB8AC3E}">
        <p14:creationId xmlns:p14="http://schemas.microsoft.com/office/powerpoint/2010/main" val="3078406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an </a:t>
            </a:r>
            <a:r>
              <a:rPr lang="en-US" dirty="0" smtClean="0">
                <a:solidFill>
                  <a:srgbClr val="FF0000"/>
                </a:solidFill>
              </a:rPr>
              <a:t>EXCUSED</a:t>
            </a:r>
            <a:r>
              <a:rPr lang="en-US" dirty="0" smtClean="0"/>
              <a:t> Absence</a:t>
            </a:r>
            <a:endParaRPr lang="en-US" dirty="0"/>
          </a:p>
        </p:txBody>
      </p:sp>
      <p:sp>
        <p:nvSpPr>
          <p:cNvPr id="3" name="Content Placeholder 2"/>
          <p:cNvSpPr>
            <a:spLocks noGrp="1"/>
          </p:cNvSpPr>
          <p:nvPr>
            <p:ph idx="1"/>
          </p:nvPr>
        </p:nvSpPr>
        <p:spPr/>
        <p:txBody>
          <a:bodyPr/>
          <a:lstStyle/>
          <a:p>
            <a:pPr marL="341313" lvl="0" indent="-341313" fontAlgn="base">
              <a:spcBef>
                <a:spcPct val="20000"/>
              </a:spcBef>
              <a:spcAft>
                <a:spcPct val="0"/>
              </a:spcAft>
              <a:buClrTx/>
              <a:buSzTx/>
              <a:buFontTx/>
              <a:buChar char="•"/>
            </a:pPr>
            <a:r>
              <a:rPr lang="en-US" sz="2800" kern="0" dirty="0">
                <a:solidFill>
                  <a:srgbClr val="000000"/>
                </a:solidFill>
                <a:latin typeface="Century Gothic"/>
              </a:rPr>
              <a:t>Go to the </a:t>
            </a:r>
            <a:r>
              <a:rPr lang="en-US" sz="2800" kern="0" dirty="0" smtClean="0">
                <a:solidFill>
                  <a:srgbClr val="000000"/>
                </a:solidFill>
                <a:latin typeface="Century Gothic"/>
              </a:rPr>
              <a:t>Absent Folder.</a:t>
            </a:r>
            <a:endParaRPr lang="en-US" sz="2800" kern="0" dirty="0">
              <a:solidFill>
                <a:srgbClr val="000000"/>
              </a:solidFill>
              <a:latin typeface="Century Gothic"/>
            </a:endParaRPr>
          </a:p>
          <a:p>
            <a:pPr marL="341313" lvl="0" indent="-341313" fontAlgn="base">
              <a:spcBef>
                <a:spcPct val="20000"/>
              </a:spcBef>
              <a:spcAft>
                <a:spcPct val="0"/>
              </a:spcAft>
              <a:buClrTx/>
              <a:buSzTx/>
              <a:buNone/>
            </a:pPr>
            <a:endParaRPr lang="en-US" sz="1200" kern="0" dirty="0">
              <a:solidFill>
                <a:srgbClr val="000000"/>
              </a:solidFill>
              <a:latin typeface="Century Gothic"/>
            </a:endParaRPr>
          </a:p>
          <a:p>
            <a:pPr marL="341313" lvl="0" indent="-341313" fontAlgn="base">
              <a:spcBef>
                <a:spcPct val="20000"/>
              </a:spcBef>
              <a:spcAft>
                <a:spcPct val="0"/>
              </a:spcAft>
              <a:buClrTx/>
              <a:buSzTx/>
              <a:buFontTx/>
              <a:buChar char="•"/>
            </a:pPr>
            <a:r>
              <a:rPr lang="en-US" sz="2800" kern="0" dirty="0">
                <a:solidFill>
                  <a:srgbClr val="000000"/>
                </a:solidFill>
                <a:latin typeface="Century Gothic"/>
              </a:rPr>
              <a:t>Copy the </a:t>
            </a:r>
            <a:r>
              <a:rPr lang="en-US" sz="2800" kern="0" dirty="0" smtClean="0">
                <a:solidFill>
                  <a:srgbClr val="000000"/>
                </a:solidFill>
                <a:latin typeface="Century Gothic"/>
              </a:rPr>
              <a:t>homework and classwork.</a:t>
            </a:r>
            <a:endParaRPr lang="en-US" sz="2800" kern="0" dirty="0">
              <a:solidFill>
                <a:srgbClr val="000000"/>
              </a:solidFill>
              <a:latin typeface="Century Gothic"/>
            </a:endParaRPr>
          </a:p>
          <a:p>
            <a:pPr marL="341313" lvl="0" indent="-341313" fontAlgn="base">
              <a:spcBef>
                <a:spcPct val="20000"/>
              </a:spcBef>
              <a:spcAft>
                <a:spcPct val="0"/>
              </a:spcAft>
              <a:buClrTx/>
              <a:buSzTx/>
              <a:buNone/>
            </a:pPr>
            <a:endParaRPr lang="en-US" sz="1200" kern="0" dirty="0">
              <a:solidFill>
                <a:srgbClr val="000000"/>
              </a:solidFill>
              <a:latin typeface="Century Gothic"/>
            </a:endParaRPr>
          </a:p>
          <a:p>
            <a:pPr marL="341313" lvl="0" indent="-341313" fontAlgn="base">
              <a:spcBef>
                <a:spcPct val="20000"/>
              </a:spcBef>
              <a:spcAft>
                <a:spcPct val="0"/>
              </a:spcAft>
              <a:buClrTx/>
              <a:buSzTx/>
              <a:buFontTx/>
              <a:buChar char="•"/>
            </a:pPr>
            <a:r>
              <a:rPr lang="en-US" sz="2800" kern="0" dirty="0">
                <a:solidFill>
                  <a:srgbClr val="000000"/>
                </a:solidFill>
                <a:latin typeface="Century Gothic"/>
              </a:rPr>
              <a:t>Retrieve any handouts</a:t>
            </a:r>
            <a:r>
              <a:rPr lang="en-US" sz="2800" kern="0" dirty="0" smtClean="0">
                <a:solidFill>
                  <a:srgbClr val="000000"/>
                </a:solidFill>
                <a:latin typeface="Century Gothic"/>
              </a:rPr>
              <a:t>.</a:t>
            </a:r>
            <a:endParaRPr lang="en-US" sz="2800" kern="0" dirty="0">
              <a:solidFill>
                <a:srgbClr val="000000"/>
              </a:solidFill>
              <a:latin typeface="Century Gothic"/>
            </a:endParaRPr>
          </a:p>
          <a:p>
            <a:pPr marL="341313" lvl="0" indent="-341313" fontAlgn="base">
              <a:spcBef>
                <a:spcPct val="20000"/>
              </a:spcBef>
              <a:spcAft>
                <a:spcPct val="0"/>
              </a:spcAft>
              <a:buClrTx/>
              <a:buSzTx/>
              <a:buNone/>
            </a:pPr>
            <a:endParaRPr lang="en-US" sz="1200" kern="0" dirty="0">
              <a:solidFill>
                <a:srgbClr val="000000"/>
              </a:solidFill>
              <a:latin typeface="Century Gothic"/>
            </a:endParaRPr>
          </a:p>
          <a:p>
            <a:pPr marL="341313" lvl="0" indent="-341313" fontAlgn="base">
              <a:spcBef>
                <a:spcPct val="20000"/>
              </a:spcBef>
              <a:spcAft>
                <a:spcPct val="0"/>
              </a:spcAft>
              <a:buClrTx/>
              <a:buSzTx/>
              <a:buFontTx/>
              <a:buChar char="•"/>
            </a:pPr>
            <a:r>
              <a:rPr lang="en-US" sz="2800" kern="0" dirty="0">
                <a:solidFill>
                  <a:srgbClr val="000000"/>
                </a:solidFill>
                <a:latin typeface="Century Gothic"/>
              </a:rPr>
              <a:t>Make-up work for unexcused</a:t>
            </a:r>
          </a:p>
          <a:p>
            <a:pPr marL="341313" lvl="0" indent="-341313" fontAlgn="base">
              <a:spcBef>
                <a:spcPct val="20000"/>
              </a:spcBef>
              <a:spcAft>
                <a:spcPct val="0"/>
              </a:spcAft>
              <a:buClrTx/>
              <a:buSzTx/>
              <a:buNone/>
            </a:pPr>
            <a:r>
              <a:rPr lang="en-US" sz="2800" kern="0" dirty="0">
                <a:solidFill>
                  <a:srgbClr val="000000"/>
                </a:solidFill>
                <a:latin typeface="Century Gothic"/>
              </a:rPr>
              <a:t>   absences is not available.</a:t>
            </a:r>
          </a:p>
          <a:p>
            <a:endParaRPr lang="en-US" dirty="0"/>
          </a:p>
        </p:txBody>
      </p:sp>
    </p:spTree>
    <p:extLst>
      <p:ext uri="{BB962C8B-B14F-4D97-AF65-F5344CB8AC3E}">
        <p14:creationId xmlns:p14="http://schemas.microsoft.com/office/powerpoint/2010/main" val="2908402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Don’t Have My Homework?</a:t>
            </a:r>
            <a:endParaRPr lang="en-US" dirty="0"/>
          </a:p>
        </p:txBody>
      </p:sp>
      <p:sp>
        <p:nvSpPr>
          <p:cNvPr id="3" name="Content Placeholder 2"/>
          <p:cNvSpPr>
            <a:spLocks noGrp="1"/>
          </p:cNvSpPr>
          <p:nvPr>
            <p:ph sz="half" idx="1"/>
          </p:nvPr>
        </p:nvSpPr>
        <p:spPr/>
        <p:txBody>
          <a:bodyPr>
            <a:normAutofit fontScale="92500" lnSpcReduction="10000"/>
          </a:bodyPr>
          <a:lstStyle/>
          <a:p>
            <a:r>
              <a:rPr lang="en-US" sz="2600" dirty="0" smtClean="0">
                <a:solidFill>
                  <a:srgbClr val="FF0000"/>
                </a:solidFill>
              </a:rPr>
              <a:t>Student Responsibility Cards</a:t>
            </a:r>
            <a:r>
              <a:rPr lang="en-US" sz="2600" dirty="0" smtClean="0"/>
              <a:t> are </a:t>
            </a:r>
            <a:r>
              <a:rPr lang="en-US" sz="2600" dirty="0"/>
              <a:t>for students who do </a:t>
            </a:r>
            <a:r>
              <a:rPr lang="en-US" sz="2600" dirty="0" smtClean="0"/>
              <a:t>not complete </a:t>
            </a:r>
            <a:r>
              <a:rPr lang="en-US" sz="2600" dirty="0"/>
              <a:t>the assigned </a:t>
            </a:r>
            <a:r>
              <a:rPr lang="en-US" sz="2600" dirty="0" smtClean="0"/>
              <a:t>homework and or classwork.</a:t>
            </a:r>
          </a:p>
          <a:p>
            <a:pPr marL="341313" lvl="0" indent="-341313" fontAlgn="base">
              <a:spcBef>
                <a:spcPct val="20000"/>
              </a:spcBef>
              <a:spcAft>
                <a:spcPct val="0"/>
              </a:spcAft>
              <a:buClrTx/>
              <a:buSzTx/>
              <a:buFontTx/>
              <a:buChar char="•"/>
              <a:defRPr/>
            </a:pPr>
            <a:r>
              <a:rPr lang="en-US" sz="2600" kern="0" dirty="0">
                <a:solidFill>
                  <a:srgbClr val="000000"/>
                </a:solidFill>
              </a:rPr>
              <a:t>Fill it out.</a:t>
            </a:r>
          </a:p>
          <a:p>
            <a:pPr marL="341313" lvl="0" indent="-341313" fontAlgn="base">
              <a:spcBef>
                <a:spcPct val="20000"/>
              </a:spcBef>
              <a:spcAft>
                <a:spcPct val="0"/>
              </a:spcAft>
              <a:buClrTx/>
              <a:buSzTx/>
              <a:buNone/>
              <a:defRPr/>
            </a:pPr>
            <a:endParaRPr lang="en-US" sz="2600" kern="0" dirty="0">
              <a:solidFill>
                <a:srgbClr val="000000"/>
              </a:solidFill>
            </a:endParaRPr>
          </a:p>
          <a:p>
            <a:pPr marL="341313" lvl="0" indent="-341313" fontAlgn="base">
              <a:spcBef>
                <a:spcPct val="20000"/>
              </a:spcBef>
              <a:spcAft>
                <a:spcPct val="0"/>
              </a:spcAft>
              <a:buClrTx/>
              <a:buSzTx/>
              <a:buFontTx/>
              <a:buChar char="•"/>
              <a:defRPr/>
            </a:pPr>
            <a:r>
              <a:rPr lang="en-US" sz="2600" kern="0" dirty="0">
                <a:solidFill>
                  <a:srgbClr val="000000"/>
                </a:solidFill>
              </a:rPr>
              <a:t>Sign and date it.</a:t>
            </a:r>
          </a:p>
          <a:p>
            <a:pPr marL="341313" lvl="0" indent="-341313" fontAlgn="base">
              <a:spcBef>
                <a:spcPct val="20000"/>
              </a:spcBef>
              <a:spcAft>
                <a:spcPct val="0"/>
              </a:spcAft>
              <a:buClrTx/>
              <a:buSzTx/>
              <a:buFontTx/>
              <a:buChar char="•"/>
              <a:defRPr/>
            </a:pPr>
            <a:endParaRPr lang="en-US" sz="2600" kern="0" dirty="0">
              <a:solidFill>
                <a:srgbClr val="000000"/>
              </a:solidFill>
            </a:endParaRPr>
          </a:p>
          <a:p>
            <a:pPr marL="341313" lvl="0" indent="-341313" fontAlgn="base">
              <a:spcBef>
                <a:spcPct val="20000"/>
              </a:spcBef>
              <a:spcAft>
                <a:spcPct val="0"/>
              </a:spcAft>
              <a:buClrTx/>
              <a:buSzTx/>
              <a:buFontTx/>
              <a:buChar char="•"/>
              <a:defRPr/>
            </a:pPr>
            <a:r>
              <a:rPr lang="en-US" sz="2600" kern="0" dirty="0">
                <a:solidFill>
                  <a:srgbClr val="000000"/>
                </a:solidFill>
              </a:rPr>
              <a:t>Turn it in with </a:t>
            </a:r>
            <a:r>
              <a:rPr lang="en-US" sz="2600" kern="0" dirty="0" smtClean="0">
                <a:solidFill>
                  <a:srgbClr val="000000"/>
                </a:solidFill>
              </a:rPr>
              <a:t>the homework and classwork papers</a:t>
            </a:r>
            <a:r>
              <a:rPr lang="en-US" sz="2600" kern="0" dirty="0">
                <a:solidFill>
                  <a:srgbClr val="000000"/>
                </a:solidFill>
              </a:rPr>
              <a:t>.</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34000" y="2057400"/>
            <a:ext cx="3429000" cy="3581400"/>
          </a:xfrm>
        </p:spPr>
      </p:pic>
    </p:spTree>
    <p:extLst>
      <p:ext uri="{BB962C8B-B14F-4D97-AF65-F5344CB8AC3E}">
        <p14:creationId xmlns:p14="http://schemas.microsoft.com/office/powerpoint/2010/main" val="4160074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F00FF"/>
        </a:solidFill>
        <a:effectLst/>
      </p:bgPr>
    </p:bg>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5461" y="0"/>
            <a:ext cx="7620000" cy="4939885"/>
          </a:xfrm>
          <a:prstGeom prst="rect">
            <a:avLst/>
          </a:prstGeom>
          <a:noFill/>
        </p:spPr>
      </p:pic>
      <p:sp>
        <p:nvSpPr>
          <p:cNvPr id="6" name="Rectangle 5"/>
          <p:cNvSpPr/>
          <p:nvPr/>
        </p:nvSpPr>
        <p:spPr>
          <a:xfrm>
            <a:off x="1981200" y="914400"/>
            <a:ext cx="5525471" cy="584776"/>
          </a:xfrm>
          <a:prstGeom prst="rect">
            <a:avLst/>
          </a:prstGeom>
        </p:spPr>
        <p:txBody>
          <a:bodyPr wrap="none">
            <a:spAutoFit/>
          </a:bodyPr>
          <a:lstStyle/>
          <a:p>
            <a:pPr algn="ctr"/>
            <a:r>
              <a:rPr lang="en-US" sz="3200" b="1" u="sng" dirty="0"/>
              <a:t>Student Responsibility Card</a:t>
            </a:r>
            <a:endParaRPr lang="en-US" sz="3200" b="1" dirty="0"/>
          </a:p>
        </p:txBody>
      </p:sp>
      <p:sp>
        <p:nvSpPr>
          <p:cNvPr id="7" name="Rectangle 6"/>
          <p:cNvSpPr/>
          <p:nvPr/>
        </p:nvSpPr>
        <p:spPr>
          <a:xfrm>
            <a:off x="838200" y="1752600"/>
            <a:ext cx="8305800" cy="4247317"/>
          </a:xfrm>
          <a:prstGeom prst="rect">
            <a:avLst/>
          </a:prstGeom>
        </p:spPr>
        <p:txBody>
          <a:bodyPr wrap="square">
            <a:spAutoFit/>
          </a:bodyPr>
          <a:lstStyle/>
          <a:p>
            <a:r>
              <a:rPr lang="en-US" b="1" dirty="0"/>
              <a:t>Name:                                                      </a:t>
            </a:r>
            <a:r>
              <a:rPr lang="en-US" b="1" dirty="0" smtClean="0"/>
              <a:t>Date</a:t>
            </a:r>
            <a:r>
              <a:rPr lang="en-US" b="1" dirty="0"/>
              <a:t>:                        </a:t>
            </a:r>
            <a:r>
              <a:rPr lang="en-US" b="1" dirty="0" smtClean="0"/>
              <a:t>Class Period</a:t>
            </a:r>
          </a:p>
          <a:p>
            <a:endParaRPr lang="en-US" b="1" dirty="0"/>
          </a:p>
          <a:p>
            <a:r>
              <a:rPr lang="en-US" b="1" i="1" dirty="0" smtClean="0"/>
              <a:t>Completing </a:t>
            </a:r>
            <a:r>
              <a:rPr lang="en-US" b="1" i="1" dirty="0"/>
              <a:t>all homework and classwork assignments is your responsibility as a student</a:t>
            </a:r>
            <a:r>
              <a:rPr lang="en-US" b="1" i="1" dirty="0" smtClean="0"/>
              <a:t>.</a:t>
            </a:r>
          </a:p>
          <a:p>
            <a:endParaRPr lang="en-US" dirty="0"/>
          </a:p>
          <a:p>
            <a:r>
              <a:rPr lang="en-US" dirty="0"/>
              <a:t> </a:t>
            </a:r>
            <a:r>
              <a:rPr lang="en-US" dirty="0" smtClean="0"/>
              <a:t> </a:t>
            </a:r>
            <a:r>
              <a:rPr lang="en-US" dirty="0"/>
              <a:t>Missing Assignment: </a:t>
            </a:r>
            <a:r>
              <a:rPr lang="en-US" dirty="0" smtClean="0"/>
              <a:t>____________________________________________</a:t>
            </a:r>
          </a:p>
          <a:p>
            <a:endParaRPr lang="en-US" dirty="0"/>
          </a:p>
          <a:p>
            <a:r>
              <a:rPr lang="en-US" dirty="0" smtClean="0"/>
              <a:t>_____ I </a:t>
            </a:r>
            <a:r>
              <a:rPr lang="en-US" dirty="0"/>
              <a:t>do not have my assignment today because:</a:t>
            </a:r>
          </a:p>
          <a:p>
            <a:pPr lvl="0"/>
            <a:r>
              <a:rPr lang="en-US" dirty="0"/>
              <a:t>_____ I did the assigned homework, but I did not bring it to class.</a:t>
            </a:r>
          </a:p>
          <a:p>
            <a:pPr lvl="0"/>
            <a:r>
              <a:rPr lang="en-US" dirty="0"/>
              <a:t>_____ I chose not to do my homework/ classwork assignment.</a:t>
            </a:r>
          </a:p>
          <a:p>
            <a:pPr lvl="0"/>
            <a:r>
              <a:rPr lang="en-US" dirty="0"/>
              <a:t>_____ I forgot to do my homework.</a:t>
            </a:r>
          </a:p>
          <a:p>
            <a:pPr lvl="0"/>
            <a:r>
              <a:rPr lang="en-US" dirty="0"/>
              <a:t>_____ I did not have the appropriate materials at home.</a:t>
            </a:r>
          </a:p>
          <a:p>
            <a:pPr lvl="0"/>
            <a:r>
              <a:rPr lang="en-US" dirty="0"/>
              <a:t>_____ Other—please explain below.</a:t>
            </a:r>
          </a:p>
          <a:p>
            <a:r>
              <a:rPr lang="en-US" dirty="0"/>
              <a:t> </a:t>
            </a:r>
            <a:endParaRPr lang="en-US" dirty="0" smtClean="0"/>
          </a:p>
          <a:p>
            <a:r>
              <a:rPr lang="en-US" dirty="0" smtClean="0"/>
              <a:t>Signature _____________________________________Date:________________</a:t>
            </a:r>
            <a:endParaRPr lang="en-US" dirty="0"/>
          </a:p>
        </p:txBody>
      </p:sp>
    </p:spTree>
    <p:extLst>
      <p:ext uri="{BB962C8B-B14F-4D97-AF65-F5344CB8AC3E}">
        <p14:creationId xmlns:p14="http://schemas.microsoft.com/office/powerpoint/2010/main" val="3603444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Lab Roles</a:t>
            </a:r>
            <a:endParaRPr lang="en-US" dirty="0"/>
          </a:p>
        </p:txBody>
      </p:sp>
      <p:sp>
        <p:nvSpPr>
          <p:cNvPr id="3" name="Content Placeholder 2"/>
          <p:cNvSpPr>
            <a:spLocks noGrp="1"/>
          </p:cNvSpPr>
          <p:nvPr>
            <p:ph idx="1"/>
          </p:nvPr>
        </p:nvSpPr>
        <p:spPr>
          <a:xfrm>
            <a:off x="1371600" y="1143000"/>
            <a:ext cx="7498080" cy="5715000"/>
          </a:xfrm>
        </p:spPr>
        <p:txBody>
          <a:bodyPr>
            <a:noAutofit/>
          </a:bodyPr>
          <a:lstStyle/>
          <a:p>
            <a:pPr lvl="0"/>
            <a:r>
              <a:rPr lang="en-US" sz="1600" b="1" dirty="0" smtClean="0"/>
              <a:t>Leader/Spokesperson</a:t>
            </a:r>
            <a:r>
              <a:rPr lang="en-US" sz="1600" dirty="0" smtClean="0"/>
              <a:t>: This student is in charge of organizing the final product of the project, be it a paper, a presentation, etc. Make sure that the project meets the standards set out by the instructor (often as a rubric)</a:t>
            </a:r>
            <a:r>
              <a:rPr lang="en-US" sz="1600" dirty="0"/>
              <a:t>.</a:t>
            </a:r>
            <a:endParaRPr lang="en-US" sz="1600" dirty="0" smtClean="0"/>
          </a:p>
          <a:p>
            <a:pPr lvl="0"/>
            <a:r>
              <a:rPr lang="en-US" sz="1600" b="1" dirty="0" smtClean="0"/>
              <a:t>Recorder/Secretary</a:t>
            </a:r>
            <a:r>
              <a:rPr lang="en-US" sz="1600" dirty="0" smtClean="0"/>
              <a:t>: This person takes notes whenever the group meets and keeps track of group data/sources/etc. This person distributes these notes to the rest of the group highlighting sections relevant for their parts of the project.</a:t>
            </a:r>
          </a:p>
          <a:p>
            <a:pPr lvl="0"/>
            <a:r>
              <a:rPr lang="en-US" sz="1600" b="1" dirty="0" smtClean="0"/>
              <a:t>Observer/Checker</a:t>
            </a:r>
            <a:r>
              <a:rPr lang="en-US" sz="1600" dirty="0" smtClean="0"/>
              <a:t>: Someone needs to double-check data, bibliographic sources, or graphics for accuracy and correctness.</a:t>
            </a:r>
          </a:p>
          <a:p>
            <a:pPr lvl="0"/>
            <a:r>
              <a:rPr lang="en-US" sz="1600" b="1" dirty="0" smtClean="0"/>
              <a:t>Editor</a:t>
            </a:r>
            <a:r>
              <a:rPr lang="en-US" sz="1600" dirty="0" smtClean="0"/>
              <a:t>: This person would be responsible for the technical details of the final product and would be ready to summarize the group's progress and findings to the instructor and to other groups.</a:t>
            </a:r>
          </a:p>
          <a:p>
            <a:pPr lvl="0"/>
            <a:r>
              <a:rPr lang="en-US" sz="1600" b="1" dirty="0" smtClean="0"/>
              <a:t>Facilitator/Encourager</a:t>
            </a:r>
            <a:r>
              <a:rPr lang="en-US" sz="1600" dirty="0" smtClean="0"/>
              <a:t>: This student gets discussion moving and keeps it moving, often by asking the other group members questions</a:t>
            </a:r>
            <a:r>
              <a:rPr lang="en-US" sz="1600" dirty="0"/>
              <a:t>.</a:t>
            </a:r>
            <a:endParaRPr lang="en-US" sz="1600" dirty="0" smtClean="0"/>
          </a:p>
          <a:p>
            <a:pPr lvl="0"/>
            <a:r>
              <a:rPr lang="en-US" sz="1600" b="1" dirty="0" smtClean="0"/>
              <a:t>Summarizer/Note Taker</a:t>
            </a:r>
            <a:r>
              <a:rPr lang="en-US" sz="1600" dirty="0" smtClean="0"/>
              <a:t>: Every so often (perhaps once per question for a list of questions, or at the end for one question), this student provides a summary of the discussion for other students to approve or amend.</a:t>
            </a:r>
          </a:p>
          <a:p>
            <a:pPr lvl="0"/>
            <a:r>
              <a:rPr lang="en-US" sz="1600" b="1" dirty="0" smtClean="0"/>
              <a:t>Elaborator</a:t>
            </a:r>
            <a:r>
              <a:rPr lang="en-US" sz="1600" dirty="0" smtClean="0"/>
              <a:t>: This person seeks connections between the current discussion and past topics or overall course themes.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Can’t Do It All…</a:t>
            </a:r>
            <a:endParaRPr lang="en-US" dirty="0"/>
          </a:p>
        </p:txBody>
      </p:sp>
      <p:sp>
        <p:nvSpPr>
          <p:cNvPr id="3" name="Content Placeholder 2"/>
          <p:cNvSpPr>
            <a:spLocks noGrp="1"/>
          </p:cNvSpPr>
          <p:nvPr>
            <p:ph sz="half" idx="1"/>
          </p:nvPr>
        </p:nvSpPr>
        <p:spPr/>
        <p:txBody>
          <a:bodyPr>
            <a:normAutofit/>
          </a:bodyPr>
          <a:lstStyle/>
          <a:p>
            <a:r>
              <a:rPr lang="en-US" dirty="0" smtClean="0"/>
              <a:t>I need assistants to help me.</a:t>
            </a:r>
          </a:p>
          <a:p>
            <a:pPr marL="82296" indent="0">
              <a:buNone/>
            </a:pPr>
            <a:r>
              <a:rPr lang="en-US" dirty="0" smtClean="0"/>
              <a:t>________________</a:t>
            </a:r>
          </a:p>
          <a:p>
            <a:r>
              <a:rPr lang="en-US" dirty="0" smtClean="0"/>
              <a:t>Paper Managers </a:t>
            </a:r>
          </a:p>
          <a:p>
            <a:pPr marL="82296" indent="0">
              <a:buNone/>
            </a:pPr>
            <a:r>
              <a:rPr lang="en-US" dirty="0" smtClean="0"/>
              <a:t>(2 Students)</a:t>
            </a:r>
          </a:p>
          <a:p>
            <a:r>
              <a:rPr lang="en-US" dirty="0" smtClean="0"/>
              <a:t>Classroom Managers</a:t>
            </a:r>
          </a:p>
          <a:p>
            <a:pPr marL="82296" indent="0">
              <a:buNone/>
            </a:pPr>
            <a:r>
              <a:rPr lang="en-US" dirty="0" smtClean="0"/>
              <a:t>(2 Students)</a:t>
            </a:r>
          </a:p>
          <a:p>
            <a:r>
              <a:rPr lang="en-US" dirty="0" smtClean="0"/>
              <a:t>Research Managers</a:t>
            </a:r>
          </a:p>
          <a:p>
            <a:pPr marL="82296" indent="0">
              <a:buNone/>
            </a:pPr>
            <a:r>
              <a:rPr lang="en-US" dirty="0" smtClean="0"/>
              <a:t>(2 Students) </a:t>
            </a:r>
          </a:p>
          <a:p>
            <a:endParaRPr lang="en-US" dirty="0"/>
          </a:p>
        </p:txBody>
      </p:sp>
      <p:pic>
        <p:nvPicPr>
          <p:cNvPr id="5" name="Content Placeholder 4" descr="untitled.png"/>
          <p:cNvPicPr>
            <a:picLocks noGrp="1" noChangeAspect="1"/>
          </p:cNvPicPr>
          <p:nvPr>
            <p:ph sz="half" idx="2"/>
          </p:nvPr>
        </p:nvPicPr>
        <p:blipFill>
          <a:blip r:embed="rId2"/>
          <a:stretch>
            <a:fillRect/>
          </a:stretch>
        </p:blipFill>
        <p:spPr>
          <a:xfrm>
            <a:off x="5410200" y="1981200"/>
            <a:ext cx="3505200" cy="3560762"/>
          </a:xfrm>
        </p:spPr>
      </p:pic>
    </p:spTree>
    <p:extLst>
      <p:ext uri="{BB962C8B-B14F-4D97-AF65-F5344CB8AC3E}">
        <p14:creationId xmlns:p14="http://schemas.microsoft.com/office/powerpoint/2010/main" val="4127155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Managers</a:t>
            </a:r>
            <a:endParaRPr lang="en-US" dirty="0"/>
          </a:p>
        </p:txBody>
      </p:sp>
      <p:sp>
        <p:nvSpPr>
          <p:cNvPr id="3" name="Content Placeholder 2"/>
          <p:cNvSpPr>
            <a:spLocks noGrp="1"/>
          </p:cNvSpPr>
          <p:nvPr>
            <p:ph idx="1"/>
          </p:nvPr>
        </p:nvSpPr>
        <p:spPr/>
        <p:txBody>
          <a:bodyPr>
            <a:normAutofit/>
          </a:bodyPr>
          <a:lstStyle/>
          <a:p>
            <a:r>
              <a:rPr lang="en-US" dirty="0" smtClean="0"/>
              <a:t>Quietly and quickly pick up the papers.</a:t>
            </a:r>
          </a:p>
          <a:p>
            <a:r>
              <a:rPr lang="en-US" dirty="0" smtClean="0"/>
              <a:t>Make sure all students have the proper heading.</a:t>
            </a:r>
          </a:p>
          <a:p>
            <a:r>
              <a:rPr lang="en-US" dirty="0" smtClean="0"/>
              <a:t>Place papers in numerical order.</a:t>
            </a:r>
          </a:p>
          <a:p>
            <a:pPr marL="82296" indent="0">
              <a:buNone/>
            </a:pPr>
            <a:r>
              <a:rPr lang="en-US" dirty="0" smtClean="0"/>
              <a:t>______________________________</a:t>
            </a:r>
          </a:p>
          <a:p>
            <a:pPr marL="82296" indent="0">
              <a:buNone/>
            </a:pPr>
            <a:r>
              <a:rPr lang="en-US" dirty="0" smtClean="0"/>
              <a:t>Paper managers must work to complete their assigned work quickly and they must be able to complete a task swiftly yet effectively.</a:t>
            </a:r>
          </a:p>
          <a:p>
            <a:endParaRPr lang="en-US" dirty="0" smtClean="0"/>
          </a:p>
          <a:p>
            <a:endParaRPr lang="en-US" dirty="0"/>
          </a:p>
        </p:txBody>
      </p:sp>
    </p:spTree>
    <p:extLst>
      <p:ext uri="{BB962C8B-B14F-4D97-AF65-F5344CB8AC3E}">
        <p14:creationId xmlns:p14="http://schemas.microsoft.com/office/powerpoint/2010/main" val="96724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Am I Supposed To Sit?</a:t>
            </a:r>
            <a:endParaRPr lang="en-US" dirty="0"/>
          </a:p>
        </p:txBody>
      </p:sp>
      <p:sp>
        <p:nvSpPr>
          <p:cNvPr id="3" name="Content Placeholder 2"/>
          <p:cNvSpPr>
            <a:spLocks noGrp="1"/>
          </p:cNvSpPr>
          <p:nvPr>
            <p:ph idx="1"/>
          </p:nvPr>
        </p:nvSpPr>
        <p:spPr/>
        <p:txBody>
          <a:bodyPr>
            <a:normAutofit/>
          </a:bodyPr>
          <a:lstStyle/>
          <a:p>
            <a:r>
              <a:rPr lang="en-US" dirty="0" smtClean="0"/>
              <a:t>As you enter the room I will assign you a lab table (A-Z) and a number (1-4), you should walk directly to your assigned lab table and sit at your assigned seat number.</a:t>
            </a:r>
          </a:p>
          <a:p>
            <a:r>
              <a:rPr lang="en-US" dirty="0" smtClean="0"/>
              <a:t>For example </a:t>
            </a:r>
          </a:p>
          <a:p>
            <a:r>
              <a:rPr lang="en-US" dirty="0" smtClean="0"/>
              <a:t>Teacher: Welcome Johnny,  you will be seated at lab table A seat number 2.</a:t>
            </a:r>
          </a:p>
          <a:p>
            <a:r>
              <a:rPr lang="en-US" dirty="0" smtClean="0"/>
              <a:t>Johnny: walks directly to lab table A and sits at seat number 2.</a:t>
            </a:r>
          </a:p>
        </p:txBody>
      </p:sp>
    </p:spTree>
    <p:extLst>
      <p:ext uri="{BB962C8B-B14F-4D97-AF65-F5344CB8AC3E}">
        <p14:creationId xmlns:p14="http://schemas.microsoft.com/office/powerpoint/2010/main" val="4078393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Managers</a:t>
            </a:r>
            <a:endParaRPr lang="en-US" dirty="0"/>
          </a:p>
        </p:txBody>
      </p:sp>
      <p:sp>
        <p:nvSpPr>
          <p:cNvPr id="3" name="Content Placeholder 2"/>
          <p:cNvSpPr>
            <a:spLocks noGrp="1"/>
          </p:cNvSpPr>
          <p:nvPr>
            <p:ph idx="1"/>
          </p:nvPr>
        </p:nvSpPr>
        <p:spPr/>
        <p:txBody>
          <a:bodyPr/>
          <a:lstStyle/>
          <a:p>
            <a:r>
              <a:rPr lang="en-US" dirty="0" smtClean="0"/>
              <a:t> I do not have the answer to every question.</a:t>
            </a:r>
          </a:p>
          <a:p>
            <a:r>
              <a:rPr lang="en-US" dirty="0" smtClean="0"/>
              <a:t>Research managers answer parking lot questions during the last 5-10 minutes of class using the computers.</a:t>
            </a:r>
          </a:p>
          <a:p>
            <a:pPr marL="82296" indent="0">
              <a:buNone/>
            </a:pPr>
            <a:r>
              <a:rPr lang="en-US" dirty="0" smtClean="0"/>
              <a:t>_______________________________</a:t>
            </a:r>
          </a:p>
          <a:p>
            <a:pPr marL="82296" indent="0">
              <a:buNone/>
            </a:pPr>
            <a:r>
              <a:rPr lang="en-US" dirty="0" smtClean="0"/>
              <a:t>Research managers must work to complete assignments swiftly and must have decent to good technology  and computer skills.</a:t>
            </a:r>
            <a:endParaRPr lang="en-US" dirty="0"/>
          </a:p>
        </p:txBody>
      </p:sp>
    </p:spTree>
    <p:extLst>
      <p:ext uri="{BB962C8B-B14F-4D97-AF65-F5344CB8AC3E}">
        <p14:creationId xmlns:p14="http://schemas.microsoft.com/office/powerpoint/2010/main" val="1200771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Managers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M</a:t>
            </a:r>
            <a:r>
              <a:rPr lang="en-US" dirty="0" smtClean="0"/>
              <a:t>ake sure the class runs smoothly for your class period and the next.</a:t>
            </a:r>
          </a:p>
          <a:p>
            <a:r>
              <a:rPr lang="en-US" dirty="0" smtClean="0"/>
              <a:t>Classroom Managers may pass out papers, help to set up lab equipment, distribute supplies, staple/hole punches paper, and places copies of assignments and agendas in the absent folder.</a:t>
            </a:r>
          </a:p>
          <a:p>
            <a:pPr marL="82296" indent="0">
              <a:buNone/>
            </a:pPr>
            <a:r>
              <a:rPr lang="en-US" dirty="0" smtClean="0"/>
              <a:t>________________________________</a:t>
            </a:r>
          </a:p>
          <a:p>
            <a:pPr marL="82296" indent="0">
              <a:buNone/>
            </a:pPr>
            <a:r>
              <a:rPr lang="en-US" dirty="0" smtClean="0"/>
              <a:t>These are students who typically get to class early and do not mind leaving after everyone else. Students are also almost always present.</a:t>
            </a:r>
            <a:endParaRPr lang="en-US" dirty="0"/>
          </a:p>
        </p:txBody>
      </p:sp>
    </p:spTree>
    <p:extLst>
      <p:ext uri="{BB962C8B-B14F-4D97-AF65-F5344CB8AC3E}">
        <p14:creationId xmlns:p14="http://schemas.microsoft.com/office/powerpoint/2010/main" val="4228723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Become A Manager?</a:t>
            </a:r>
            <a:endParaRPr lang="en-US" dirty="0"/>
          </a:p>
        </p:txBody>
      </p:sp>
      <p:sp>
        <p:nvSpPr>
          <p:cNvPr id="3" name="Content Placeholder 2"/>
          <p:cNvSpPr>
            <a:spLocks noGrp="1"/>
          </p:cNvSpPr>
          <p:nvPr>
            <p:ph idx="1"/>
          </p:nvPr>
        </p:nvSpPr>
        <p:spPr/>
        <p:txBody>
          <a:bodyPr/>
          <a:lstStyle/>
          <a:p>
            <a:r>
              <a:rPr lang="en-US" dirty="0" smtClean="0"/>
              <a:t>You must sign up and your classroom behavior must qualify and meet Ms. Ray’s standard.</a:t>
            </a:r>
          </a:p>
          <a:p>
            <a:pPr marL="82296" indent="0">
              <a:buNone/>
            </a:pPr>
            <a:r>
              <a:rPr lang="en-US" dirty="0" smtClean="0"/>
              <a:t>________________________________</a:t>
            </a:r>
          </a:p>
          <a:p>
            <a:pPr marL="82296" indent="0">
              <a:buNone/>
            </a:pPr>
            <a:r>
              <a:rPr lang="en-US" dirty="0" smtClean="0">
                <a:solidFill>
                  <a:srgbClr val="FF0000"/>
                </a:solidFill>
              </a:rPr>
              <a:t>You Can Be Fired From Being A Manager!</a:t>
            </a:r>
            <a:endParaRPr lang="en-US" dirty="0">
              <a:solidFill>
                <a:srgbClr val="FF0000"/>
              </a:solidFill>
            </a:endParaRPr>
          </a:p>
        </p:txBody>
      </p:sp>
    </p:spTree>
    <p:extLst>
      <p:ext uri="{BB962C8B-B14F-4D97-AF65-F5344CB8AC3E}">
        <p14:creationId xmlns:p14="http://schemas.microsoft.com/office/powerpoint/2010/main" val="2846695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4480" y="1143000"/>
            <a:ext cx="6035040" cy="4572000"/>
          </a:xfrm>
          <a:prstGeom prst="rect">
            <a:avLst/>
          </a:prstGeom>
        </p:spPr>
      </p:pic>
    </p:spTree>
    <p:extLst>
      <p:ext uri="{BB962C8B-B14F-4D97-AF65-F5344CB8AC3E}">
        <p14:creationId xmlns:p14="http://schemas.microsoft.com/office/powerpoint/2010/main" val="394058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 Ray’s Guidelines</a:t>
            </a:r>
            <a:endParaRPr lang="en-US" dirty="0"/>
          </a:p>
        </p:txBody>
      </p:sp>
    </p:spTree>
    <p:extLst>
      <p:ext uri="{BB962C8B-B14F-4D97-AF65-F5344CB8AC3E}">
        <p14:creationId xmlns:p14="http://schemas.microsoft.com/office/powerpoint/2010/main" val="3507910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a:t>
            </a:r>
            <a:endParaRPr lang="en-US" dirty="0"/>
          </a:p>
        </p:txBody>
      </p:sp>
      <p:sp>
        <p:nvSpPr>
          <p:cNvPr id="3" name="Content Placeholder 2"/>
          <p:cNvSpPr>
            <a:spLocks noGrp="1"/>
          </p:cNvSpPr>
          <p:nvPr>
            <p:ph idx="1"/>
          </p:nvPr>
        </p:nvSpPr>
        <p:spPr/>
        <p:txBody>
          <a:bodyPr/>
          <a:lstStyle/>
          <a:p>
            <a:r>
              <a:rPr lang="en-US" dirty="0"/>
              <a:t>Be in your assigned seat and working on the </a:t>
            </a:r>
            <a:r>
              <a:rPr lang="en-US" dirty="0" smtClean="0"/>
              <a:t>assigned opening </a:t>
            </a:r>
            <a:r>
              <a:rPr lang="en-US" dirty="0"/>
              <a:t>when the tardy bell </a:t>
            </a:r>
            <a:r>
              <a:rPr lang="en-US" dirty="0" smtClean="0"/>
              <a:t>rings.</a:t>
            </a:r>
            <a:endParaRPr lang="en-US" dirty="0"/>
          </a:p>
        </p:txBody>
      </p:sp>
    </p:spTree>
    <p:extLst>
      <p:ext uri="{BB962C8B-B14F-4D97-AF65-F5344CB8AC3E}">
        <p14:creationId xmlns:p14="http://schemas.microsoft.com/office/powerpoint/2010/main" val="197166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2</a:t>
            </a:r>
            <a:endParaRPr lang="en-US" dirty="0"/>
          </a:p>
        </p:txBody>
      </p:sp>
      <p:sp>
        <p:nvSpPr>
          <p:cNvPr id="3" name="Content Placeholder 2"/>
          <p:cNvSpPr>
            <a:spLocks noGrp="1"/>
          </p:cNvSpPr>
          <p:nvPr>
            <p:ph idx="1"/>
          </p:nvPr>
        </p:nvSpPr>
        <p:spPr/>
        <p:txBody>
          <a:bodyPr/>
          <a:lstStyle/>
          <a:p>
            <a:r>
              <a:rPr lang="en-US" dirty="0"/>
              <a:t>Bring </a:t>
            </a:r>
            <a:r>
              <a:rPr lang="en-US" dirty="0">
                <a:solidFill>
                  <a:srgbClr val="FF3300"/>
                </a:solidFill>
              </a:rPr>
              <a:t>ALL</a:t>
            </a:r>
            <a:r>
              <a:rPr lang="en-US" dirty="0"/>
              <a:t> books and materials to class </a:t>
            </a:r>
            <a:r>
              <a:rPr lang="en-US" u="sng" dirty="0"/>
              <a:t>and</a:t>
            </a:r>
            <a:r>
              <a:rPr lang="en-US" dirty="0"/>
              <a:t> take them with you when you leave</a:t>
            </a:r>
            <a:r>
              <a:rPr lang="en-US" dirty="0" smtClean="0"/>
              <a:t>.</a:t>
            </a:r>
          </a:p>
          <a:p>
            <a:pPr marL="82296" indent="0">
              <a:buNone/>
            </a:pPr>
            <a:endParaRPr lang="en-US" dirty="0"/>
          </a:p>
          <a:p>
            <a:r>
              <a:rPr lang="en-US" u="sng" dirty="0" smtClean="0"/>
              <a:t>Asking to borrow supplies is unacceptable and is a violation of my classroom rules and will result in a negative dojo point</a:t>
            </a:r>
            <a:r>
              <a:rPr lang="en-US" dirty="0" smtClean="0"/>
              <a:t>.</a:t>
            </a:r>
            <a:endParaRPr lang="en-US" dirty="0"/>
          </a:p>
        </p:txBody>
      </p:sp>
    </p:spTree>
    <p:extLst>
      <p:ext uri="{BB962C8B-B14F-4D97-AF65-F5344CB8AC3E}">
        <p14:creationId xmlns:p14="http://schemas.microsoft.com/office/powerpoint/2010/main" val="3771933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3</a:t>
            </a:r>
            <a:endParaRPr lang="en-US" dirty="0"/>
          </a:p>
        </p:txBody>
      </p:sp>
      <p:sp>
        <p:nvSpPr>
          <p:cNvPr id="3" name="Content Placeholder 2"/>
          <p:cNvSpPr>
            <a:spLocks noGrp="1"/>
          </p:cNvSpPr>
          <p:nvPr>
            <p:ph idx="1"/>
          </p:nvPr>
        </p:nvSpPr>
        <p:spPr/>
        <p:txBody>
          <a:bodyPr/>
          <a:lstStyle/>
          <a:p>
            <a:r>
              <a:rPr lang="en-US" dirty="0"/>
              <a:t>Follow directions the </a:t>
            </a:r>
            <a:r>
              <a:rPr lang="en-US" u="sng" dirty="0">
                <a:solidFill>
                  <a:srgbClr val="FF0000"/>
                </a:solidFill>
              </a:rPr>
              <a:t>first</a:t>
            </a:r>
            <a:r>
              <a:rPr lang="en-US" dirty="0"/>
              <a:t> time they are given.</a:t>
            </a:r>
          </a:p>
          <a:p>
            <a:r>
              <a:rPr lang="en-US" dirty="0" smtClean="0"/>
              <a:t>I will not repeat myself because you were not listening.</a:t>
            </a:r>
          </a:p>
          <a:p>
            <a:pPr marL="82296" indent="0">
              <a:buNone/>
            </a:pPr>
            <a:endParaRPr lang="en-US" dirty="0"/>
          </a:p>
        </p:txBody>
      </p:sp>
    </p:spTree>
    <p:extLst>
      <p:ext uri="{BB962C8B-B14F-4D97-AF65-F5344CB8AC3E}">
        <p14:creationId xmlns:p14="http://schemas.microsoft.com/office/powerpoint/2010/main" val="3221304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4</a:t>
            </a:r>
            <a:endParaRPr lang="en-US" dirty="0"/>
          </a:p>
        </p:txBody>
      </p:sp>
      <p:sp>
        <p:nvSpPr>
          <p:cNvPr id="3" name="Content Placeholder 2"/>
          <p:cNvSpPr>
            <a:spLocks noGrp="1"/>
          </p:cNvSpPr>
          <p:nvPr>
            <p:ph idx="1"/>
          </p:nvPr>
        </p:nvSpPr>
        <p:spPr/>
        <p:txBody>
          <a:bodyPr/>
          <a:lstStyle/>
          <a:p>
            <a:r>
              <a:rPr lang="en-US" dirty="0"/>
              <a:t>Treat each person in this room with respect and dignity.</a:t>
            </a:r>
            <a:r>
              <a:rPr lang="en-US" sz="2000" dirty="0"/>
              <a:t>  </a:t>
            </a:r>
            <a:endParaRPr lang="en-US" sz="2000" dirty="0" smtClean="0"/>
          </a:p>
          <a:p>
            <a:pPr marL="82296" indent="0">
              <a:buNone/>
            </a:pPr>
            <a:endParaRPr lang="en-US" sz="2000" dirty="0" smtClean="0"/>
          </a:p>
          <a:p>
            <a:r>
              <a:rPr lang="en-US" sz="2800" dirty="0" smtClean="0"/>
              <a:t>We are a family and I will not tolerate disrespectful and/or rude behavior</a:t>
            </a:r>
            <a:r>
              <a:rPr lang="en-US" sz="2000" dirty="0" smtClean="0"/>
              <a:t>.</a:t>
            </a:r>
          </a:p>
          <a:p>
            <a:endParaRPr lang="en-US" sz="2000" dirty="0"/>
          </a:p>
        </p:txBody>
      </p:sp>
    </p:spTree>
    <p:extLst>
      <p:ext uri="{BB962C8B-B14F-4D97-AF65-F5344CB8AC3E}">
        <p14:creationId xmlns:p14="http://schemas.microsoft.com/office/powerpoint/2010/main" val="3314883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1742</TotalTime>
  <Words>1267</Words>
  <Application>Microsoft Macintosh PowerPoint</Application>
  <PresentationFormat>On-screen Show (4:3)</PresentationFormat>
  <Paragraphs>176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Solstice</vt:lpstr>
      <vt:lpstr>Ms. Ray</vt:lpstr>
      <vt:lpstr>Ms. Ray’s Classroom GUIDELINES and Procedures</vt:lpstr>
      <vt:lpstr>Where Am I Supposed To Sit?</vt:lpstr>
      <vt:lpstr>PowerPoint Presentation</vt:lpstr>
      <vt:lpstr>Ms. Ray’s Guidelines</vt:lpstr>
      <vt:lpstr>Guideline 1</vt:lpstr>
      <vt:lpstr>Guideline 2</vt:lpstr>
      <vt:lpstr>Guideline 3</vt:lpstr>
      <vt:lpstr>Guideline 4</vt:lpstr>
      <vt:lpstr>Guideline 5</vt:lpstr>
      <vt:lpstr>Guideline 6</vt:lpstr>
      <vt:lpstr>Special Guidelines</vt:lpstr>
      <vt:lpstr>Special Guidelines</vt:lpstr>
      <vt:lpstr>Following My Guidelines Will Result In…..</vt:lpstr>
      <vt:lpstr>Choosing Not To Follow My Guidelines Will Result In The Following Consequences </vt:lpstr>
      <vt:lpstr>Severe Consequence Clause</vt:lpstr>
      <vt:lpstr>Ms. Ray’s Classroom Procedures</vt:lpstr>
      <vt:lpstr>Entering The Room</vt:lpstr>
      <vt:lpstr>When You Are Tardy…</vt:lpstr>
      <vt:lpstr>Getting Your Attention</vt:lpstr>
      <vt:lpstr>Paper Heading</vt:lpstr>
      <vt:lpstr>PowerPoint Presentation</vt:lpstr>
      <vt:lpstr>PowerPoint Presentation</vt:lpstr>
      <vt:lpstr>After an EXCUSED Absence</vt:lpstr>
      <vt:lpstr>You Don’t Have My Homework?</vt:lpstr>
      <vt:lpstr>PowerPoint Presentation</vt:lpstr>
      <vt:lpstr>Group/ Lab Roles</vt:lpstr>
      <vt:lpstr>I Can’t Do It All…</vt:lpstr>
      <vt:lpstr>Paper Managers</vt:lpstr>
      <vt:lpstr>Research Managers</vt:lpstr>
      <vt:lpstr>Classroom Managers</vt:lpstr>
      <vt:lpstr>How To Become A Manager?</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Ray</dc:title>
  <dc:creator>Sherika</dc:creator>
  <cp:lastModifiedBy>Sherika Ray</cp:lastModifiedBy>
  <cp:revision>41</cp:revision>
  <dcterms:created xsi:type="dcterms:W3CDTF">2014-03-28T14:01:16Z</dcterms:created>
  <dcterms:modified xsi:type="dcterms:W3CDTF">2016-08-01T15:33:03Z</dcterms:modified>
</cp:coreProperties>
</file>